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CCA"/>
          </a:solidFill>
        </a:fill>
      </a:tcStyle>
    </a:wholeTbl>
    <a:band2H>
      <a:tcTxStyle/>
      <a:tcStyle>
        <a:tcBdr/>
        <a:fill>
          <a:solidFill>
            <a:srgbClr val="FCEE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E3D4"/>
          </a:solidFill>
        </a:fill>
      </a:tcStyle>
    </a:wholeTbl>
    <a:band2H>
      <a:tcTxStyle/>
      <a:tcStyle>
        <a:tcBdr/>
        <a:fill>
          <a:solidFill>
            <a:srgbClr val="E8F2E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D7D1"/>
          </a:solidFill>
        </a:fill>
      </a:tcStyle>
    </a:wholeTbl>
    <a:band2H>
      <a:tcTxStyle/>
      <a:tcStyle>
        <a:tcBdr/>
        <a:fill>
          <a:solidFill>
            <a:srgbClr val="FEEC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oanna Michailidou" userId="cd947157fe98ce39" providerId="LiveId" clId="{100A77C1-C0CD-4224-B62A-0D218F35CF58}"/>
    <pc:docChg chg="modSld">
      <pc:chgData name="Ioanna Michailidou" userId="cd947157fe98ce39" providerId="LiveId" clId="{100A77C1-C0CD-4224-B62A-0D218F35CF58}" dt="2024-01-16T19:52:06.561" v="0"/>
      <pc:docMkLst>
        <pc:docMk/>
      </pc:docMkLst>
      <pc:sldChg chg="modSp mod">
        <pc:chgData name="Ioanna Michailidou" userId="cd947157fe98ce39" providerId="LiveId" clId="{100A77C1-C0CD-4224-B62A-0D218F35CF58}" dt="2024-01-16T19:52:06.561" v="0"/>
        <pc:sldMkLst>
          <pc:docMk/>
          <pc:sldMk cId="0" sldId="258"/>
        </pc:sldMkLst>
        <pc:spChg chg="mod">
          <ac:chgData name="Ioanna Michailidou" userId="cd947157fe98ce39" providerId="LiveId" clId="{100A77C1-C0CD-4224-B62A-0D218F35CF58}" dt="2024-01-16T19:52:06.561" v="0"/>
          <ac:spMkLst>
            <pc:docMk/>
            <pc:sldMk cId="0" sldId="258"/>
            <ac:spMk id="24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5" name="Shape 235"/>
          <p:cNvSpPr>
            <a:spLocks noGrp="1" noRot="1" noChangeAspect="1"/>
          </p:cNvSpPr>
          <p:nvPr>
            <p:ph type="sldImg"/>
          </p:nvPr>
        </p:nvSpPr>
        <p:spPr>
          <a:xfrm>
            <a:off x="1143000" y="685800"/>
            <a:ext cx="4572000" cy="3429000"/>
          </a:xfrm>
          <a:prstGeom prst="rect">
            <a:avLst/>
          </a:prstGeom>
        </p:spPr>
        <p:txBody>
          <a:bodyPr/>
          <a:lstStyle/>
          <a:p>
            <a:endParaRPr/>
          </a:p>
        </p:txBody>
      </p:sp>
      <p:sp>
        <p:nvSpPr>
          <p:cNvPr id="236" name="Shape 236"/>
          <p:cNvSpPr>
            <a:spLocks noGrp="1"/>
          </p:cNvSpPr>
          <p:nvPr>
            <p:ph type="body" sz="quarter" idx="1"/>
          </p:nvPr>
        </p:nvSpPr>
        <p:spPr>
          <a:xfrm>
            <a:off x="914400" y="4343400"/>
            <a:ext cx="5029200" cy="4114800"/>
          </a:xfrm>
          <a:prstGeom prst="rect">
            <a:avLst/>
          </a:prstGeom>
        </p:spPr>
        <p:txBody>
          <a:bodyPr/>
          <a:lstStyle/>
          <a:p>
            <a:endParaRPr/>
          </a:p>
        </p:txBody>
      </p:sp>
    </p:spTree>
  </p:cSld>
  <p:clrMap bg1="dk1" tx1="lt1" bg2="dk2" tx2="lt2" accent1="accent1" accent2="accent2" accent3="accent3" accent4="accent4" accent5="accent5" accent6="accent6" hlink="hlink" folHlink="folHlink"/>
  <p:notesStyle>
    <a:lvl1pPr defTabSz="457200" latinLnBrk="0">
      <a:defRPr sz="1200">
        <a:solidFill>
          <a:srgbClr val="FFFFFF"/>
        </a:solidFill>
        <a:latin typeface="+mn-lt"/>
        <a:ea typeface="+mn-ea"/>
        <a:cs typeface="+mn-cs"/>
        <a:sym typeface="Trebuchet MS"/>
      </a:defRPr>
    </a:lvl1pPr>
    <a:lvl2pPr indent="228600" defTabSz="457200" latinLnBrk="0">
      <a:defRPr sz="1200">
        <a:solidFill>
          <a:srgbClr val="FFFFFF"/>
        </a:solidFill>
        <a:latin typeface="+mn-lt"/>
        <a:ea typeface="+mn-ea"/>
        <a:cs typeface="+mn-cs"/>
        <a:sym typeface="Trebuchet MS"/>
      </a:defRPr>
    </a:lvl2pPr>
    <a:lvl3pPr indent="457200" defTabSz="457200" latinLnBrk="0">
      <a:defRPr sz="1200">
        <a:solidFill>
          <a:srgbClr val="FFFFFF"/>
        </a:solidFill>
        <a:latin typeface="+mn-lt"/>
        <a:ea typeface="+mn-ea"/>
        <a:cs typeface="+mn-cs"/>
        <a:sym typeface="Trebuchet MS"/>
      </a:defRPr>
    </a:lvl3pPr>
    <a:lvl4pPr indent="685800" defTabSz="457200" latinLnBrk="0">
      <a:defRPr sz="1200">
        <a:solidFill>
          <a:srgbClr val="FFFFFF"/>
        </a:solidFill>
        <a:latin typeface="+mn-lt"/>
        <a:ea typeface="+mn-ea"/>
        <a:cs typeface="+mn-cs"/>
        <a:sym typeface="Trebuchet MS"/>
      </a:defRPr>
    </a:lvl4pPr>
    <a:lvl5pPr indent="914400" defTabSz="457200" latinLnBrk="0">
      <a:defRPr sz="1200">
        <a:solidFill>
          <a:srgbClr val="FFFFFF"/>
        </a:solidFill>
        <a:latin typeface="+mn-lt"/>
        <a:ea typeface="+mn-ea"/>
        <a:cs typeface="+mn-cs"/>
        <a:sym typeface="Trebuchet MS"/>
      </a:defRPr>
    </a:lvl5pPr>
    <a:lvl6pPr indent="1143000" defTabSz="457200" latinLnBrk="0">
      <a:defRPr sz="1200">
        <a:solidFill>
          <a:srgbClr val="FFFFFF"/>
        </a:solidFill>
        <a:latin typeface="+mn-lt"/>
        <a:ea typeface="+mn-ea"/>
        <a:cs typeface="+mn-cs"/>
        <a:sym typeface="Trebuchet MS"/>
      </a:defRPr>
    </a:lvl6pPr>
    <a:lvl7pPr indent="1371600" defTabSz="457200" latinLnBrk="0">
      <a:defRPr sz="1200">
        <a:solidFill>
          <a:srgbClr val="FFFFFF"/>
        </a:solidFill>
        <a:latin typeface="+mn-lt"/>
        <a:ea typeface="+mn-ea"/>
        <a:cs typeface="+mn-cs"/>
        <a:sym typeface="Trebuchet MS"/>
      </a:defRPr>
    </a:lvl7pPr>
    <a:lvl8pPr indent="1600200" defTabSz="457200" latinLnBrk="0">
      <a:defRPr sz="1200">
        <a:solidFill>
          <a:srgbClr val="FFFFFF"/>
        </a:solidFill>
        <a:latin typeface="+mn-lt"/>
        <a:ea typeface="+mn-ea"/>
        <a:cs typeface="+mn-cs"/>
        <a:sym typeface="Trebuchet MS"/>
      </a:defRPr>
    </a:lvl8pPr>
    <a:lvl9pPr indent="1828800" defTabSz="457200" latinLnBrk="0">
      <a:defRPr sz="1200">
        <a:solidFill>
          <a:srgbClr val="FFFFFF"/>
        </a:solidFill>
        <a:latin typeface="+mn-lt"/>
        <a:ea typeface="+mn-ea"/>
        <a:cs typeface="+mn-cs"/>
        <a:sym typeface="Trebuchet M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4" name="Picture 6" descr="Picture 6"/>
          <p:cNvPicPr>
            <a:picLocks noChangeAspect="1"/>
          </p:cNvPicPr>
          <p:nvPr/>
        </p:nvPicPr>
        <p:blipFill>
          <a:blip r:embed="rId2">
            <a:alphaModFix amt="10000"/>
          </a:blip>
          <a:stretch>
            <a:fillRect/>
          </a:stretch>
        </p:blipFill>
        <p:spPr>
          <a:xfrm>
            <a:off x="0" y="0"/>
            <a:ext cx="12192000" cy="6858000"/>
          </a:xfrm>
          <a:prstGeom prst="rect">
            <a:avLst/>
          </a:prstGeom>
          <a:ln w="12700">
            <a:miter lim="400000"/>
          </a:ln>
        </p:spPr>
      </p:pic>
      <p:pic>
        <p:nvPicPr>
          <p:cNvPr id="15" name="Picture 6" descr="Picture 6"/>
          <p:cNvPicPr>
            <a:picLocks noChangeAspect="1"/>
          </p:cNvPicPr>
          <p:nvPr/>
        </p:nvPicPr>
        <p:blipFill>
          <a:blip r:embed="rId3"/>
          <a:stretch>
            <a:fillRect/>
          </a:stretch>
        </p:blipFill>
        <p:spPr>
          <a:xfrm>
            <a:off x="1" y="4242851"/>
            <a:ext cx="8968085" cy="275943"/>
          </a:xfrm>
          <a:prstGeom prst="rect">
            <a:avLst/>
          </a:prstGeom>
          <a:ln w="12700">
            <a:miter lim="400000"/>
          </a:ln>
        </p:spPr>
      </p:pic>
      <p:pic>
        <p:nvPicPr>
          <p:cNvPr id="16" name="Picture 7" descr="Picture 7"/>
          <p:cNvPicPr>
            <a:picLocks noChangeAspect="1"/>
          </p:cNvPicPr>
          <p:nvPr/>
        </p:nvPicPr>
        <p:blipFill>
          <a:blip r:embed="rId4"/>
          <a:stretch>
            <a:fillRect/>
          </a:stretch>
        </p:blipFill>
        <p:spPr>
          <a:xfrm>
            <a:off x="9111715" y="4243844"/>
            <a:ext cx="3077109" cy="276941"/>
          </a:xfrm>
          <a:prstGeom prst="rect">
            <a:avLst/>
          </a:prstGeom>
          <a:ln w="12700">
            <a:miter lim="400000"/>
          </a:ln>
        </p:spPr>
      </p:pic>
      <p:sp>
        <p:nvSpPr>
          <p:cNvPr id="17" name="Rectangle 8"/>
          <p:cNvSpPr/>
          <p:nvPr/>
        </p:nvSpPr>
        <p:spPr>
          <a:xfrm>
            <a:off x="-1" y="2590077"/>
            <a:ext cx="8968087" cy="1660333"/>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8" name="Rectangle 9"/>
          <p:cNvSpPr/>
          <p:nvPr/>
        </p:nvSpPr>
        <p:spPr>
          <a:xfrm>
            <a:off x="9111715" y="2590077"/>
            <a:ext cx="3077110" cy="1660333"/>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9" name="Title Text"/>
          <p:cNvSpPr txBox="1">
            <a:spLocks noGrp="1"/>
          </p:cNvSpPr>
          <p:nvPr>
            <p:ph type="title"/>
          </p:nvPr>
        </p:nvSpPr>
        <p:spPr>
          <a:xfrm>
            <a:off x="680321" y="2733708"/>
            <a:ext cx="8144135" cy="1373071"/>
          </a:xfrm>
          <a:prstGeom prst="rect">
            <a:avLst/>
          </a:prstGeom>
        </p:spPr>
        <p:txBody>
          <a:bodyPr anchor="b"/>
          <a:lstStyle>
            <a:lvl1pPr algn="r">
              <a:defRPr sz="5400"/>
            </a:lvl1pPr>
          </a:lstStyle>
          <a:p>
            <a:r>
              <a:t>Title Text</a:t>
            </a:r>
          </a:p>
        </p:txBody>
      </p:sp>
      <p:sp>
        <p:nvSpPr>
          <p:cNvPr id="20" name="Body Level One…"/>
          <p:cNvSpPr txBox="1">
            <a:spLocks noGrp="1"/>
          </p:cNvSpPr>
          <p:nvPr>
            <p:ph type="body" sz="quarter" idx="1"/>
          </p:nvPr>
        </p:nvSpPr>
        <p:spPr>
          <a:xfrm>
            <a:off x="680321" y="4394039"/>
            <a:ext cx="8144135" cy="1117688"/>
          </a:xfrm>
          <a:prstGeom prst="rect">
            <a:avLst/>
          </a:prstGeom>
        </p:spPr>
        <p:txBody>
          <a:bodyPr/>
          <a:lstStyle>
            <a:lvl1pPr marL="0" indent="0" algn="r">
              <a:buSzTx/>
              <a:buFontTx/>
              <a:buNone/>
              <a:defRPr sz="2000"/>
            </a:lvl1pPr>
            <a:lvl2pPr marL="0" indent="457200" algn="r">
              <a:buSzTx/>
              <a:buFontTx/>
              <a:buNone/>
              <a:defRPr sz="2000"/>
            </a:lvl2pPr>
            <a:lvl3pPr marL="0" indent="914400" algn="r">
              <a:buSzTx/>
              <a:buFontTx/>
              <a:buNone/>
              <a:defRPr sz="2000"/>
            </a:lvl3pPr>
            <a:lvl4pPr marL="0" indent="1371600" algn="r">
              <a:buSzTx/>
              <a:buFontTx/>
              <a:buNone/>
              <a:defRPr sz="2000"/>
            </a:lvl4pPr>
            <a:lvl5pPr marL="0" indent="182880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21" name="Slide Number"/>
          <p:cNvSpPr txBox="1">
            <a:spLocks noGrp="1"/>
          </p:cNvSpPr>
          <p:nvPr>
            <p:ph type="sldNum" sz="quarter" idx="2"/>
          </p:nvPr>
        </p:nvSpPr>
        <p:spPr>
          <a:xfrm>
            <a:off x="9255345" y="3116137"/>
            <a:ext cx="583666"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pic>
        <p:nvPicPr>
          <p:cNvPr id="13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36" name="Picture 7" descr="Picture 7"/>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37" name="Picture 8" descr="Picture 8"/>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38" name="Rectangle 9"/>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39" name="Rectangle 10"/>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40" name="Title Text"/>
          <p:cNvSpPr txBox="1">
            <a:spLocks noGrp="1"/>
          </p:cNvSpPr>
          <p:nvPr>
            <p:ph type="title"/>
          </p:nvPr>
        </p:nvSpPr>
        <p:spPr>
          <a:xfrm>
            <a:off x="680321" y="4711615"/>
            <a:ext cx="9613860" cy="453052"/>
          </a:xfrm>
          <a:prstGeom prst="rect">
            <a:avLst/>
          </a:prstGeom>
        </p:spPr>
        <p:txBody>
          <a:bodyPr anchor="b"/>
          <a:lstStyle>
            <a:lvl1pPr>
              <a:defRPr sz="2400"/>
            </a:lvl1pPr>
          </a:lstStyle>
          <a:p>
            <a:r>
              <a:t>Title Text</a:t>
            </a:r>
          </a:p>
        </p:txBody>
      </p:sp>
      <p:sp>
        <p:nvSpPr>
          <p:cNvPr id="141" name="Picture Placeholder 2"/>
          <p:cNvSpPr>
            <a:spLocks noGrp="1"/>
          </p:cNvSpPr>
          <p:nvPr>
            <p:ph type="pic" idx="21"/>
          </p:nvPr>
        </p:nvSpPr>
        <p:spPr>
          <a:xfrm>
            <a:off x="680321" y="609596"/>
            <a:ext cx="9613860" cy="3589577"/>
          </a:xfrm>
          <a:prstGeom prst="rect">
            <a:avLst/>
          </a:prstGeom>
          <a:effectLst>
            <a:outerShdw blurRad="76200" dist="63500" dir="5040000" rotWithShape="0">
              <a:srgbClr val="000000">
                <a:alpha val="41000"/>
              </a:srgbClr>
            </a:outerShdw>
          </a:effectLst>
        </p:spPr>
        <p:txBody>
          <a:bodyPr lIns="91439" rIns="91439">
            <a:noAutofit/>
          </a:bodyPr>
          <a:lstStyle/>
          <a:p>
            <a:endParaRPr/>
          </a:p>
        </p:txBody>
      </p:sp>
      <p:sp>
        <p:nvSpPr>
          <p:cNvPr id="142" name="Body Level One…"/>
          <p:cNvSpPr txBox="1">
            <a:spLocks noGrp="1"/>
          </p:cNvSpPr>
          <p:nvPr>
            <p:ph type="body" sz="quarter" idx="1"/>
          </p:nvPr>
        </p:nvSpPr>
        <p:spPr>
          <a:xfrm>
            <a:off x="680318" y="5169582"/>
            <a:ext cx="9613864" cy="622972"/>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43" name="Slide Number"/>
          <p:cNvSpPr txBox="1">
            <a:spLocks noGrp="1"/>
          </p:cNvSpPr>
          <p:nvPr>
            <p:ph type="sldNum" sz="quarter" idx="2"/>
          </p:nvPr>
        </p:nvSpPr>
        <p:spPr>
          <a:xfrm>
            <a:off x="10729455" y="4944283"/>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pic>
        <p:nvPicPr>
          <p:cNvPr id="15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51" name="Picture 7" descr="Picture 7"/>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52" name="Picture 8" descr="Picture 8"/>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53" name="Rectangle 9"/>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54" name="Rectangle 10"/>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55" name="Title Text"/>
          <p:cNvSpPr txBox="1">
            <a:spLocks noGrp="1"/>
          </p:cNvSpPr>
          <p:nvPr>
            <p:ph type="title"/>
          </p:nvPr>
        </p:nvSpPr>
        <p:spPr>
          <a:xfrm>
            <a:off x="680321" y="609596"/>
            <a:ext cx="9613860" cy="3592752"/>
          </a:xfrm>
          <a:prstGeom prst="rect">
            <a:avLst/>
          </a:prstGeom>
        </p:spPr>
        <p:txBody>
          <a:bodyPr/>
          <a:lstStyle>
            <a:lvl1pPr>
              <a:defRPr sz="3200"/>
            </a:lvl1pPr>
          </a:lstStyle>
          <a:p>
            <a:r>
              <a:t>Title Text</a:t>
            </a:r>
          </a:p>
        </p:txBody>
      </p:sp>
      <p:sp>
        <p:nvSpPr>
          <p:cNvPr id="156" name="Body Level One…"/>
          <p:cNvSpPr txBox="1">
            <a:spLocks noGrp="1"/>
          </p:cNvSpPr>
          <p:nvPr>
            <p:ph type="body" sz="quarter" idx="1"/>
          </p:nvPr>
        </p:nvSpPr>
        <p:spPr>
          <a:xfrm>
            <a:off x="680321" y="4711615"/>
            <a:ext cx="9613860" cy="1090790"/>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57" name="Slide Number"/>
          <p:cNvSpPr txBox="1">
            <a:spLocks noGrp="1"/>
          </p:cNvSpPr>
          <p:nvPr>
            <p:ph type="sldNum" sz="quarter" idx="2"/>
          </p:nvPr>
        </p:nvSpPr>
        <p:spPr>
          <a:xfrm>
            <a:off x="10729455" y="494458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pic>
        <p:nvPicPr>
          <p:cNvPr id="164"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65" name="Picture 10" descr="Picture 10"/>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66" name="Picture 12" descr="Picture 12"/>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67" name="Rectangle 13"/>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68" name="Rectangle 14"/>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69" name="Title Text"/>
          <p:cNvSpPr txBox="1">
            <a:spLocks noGrp="1"/>
          </p:cNvSpPr>
          <p:nvPr>
            <p:ph type="title"/>
          </p:nvPr>
        </p:nvSpPr>
        <p:spPr>
          <a:xfrm>
            <a:off x="1127855" y="609598"/>
            <a:ext cx="8718879" cy="3036062"/>
          </a:xfrm>
          <a:prstGeom prst="rect">
            <a:avLst/>
          </a:prstGeom>
        </p:spPr>
        <p:txBody>
          <a:bodyPr/>
          <a:lstStyle>
            <a:lvl1pPr>
              <a:defRPr sz="3200"/>
            </a:lvl1pPr>
          </a:lstStyle>
          <a:p>
            <a:r>
              <a:t>Title Text</a:t>
            </a:r>
          </a:p>
        </p:txBody>
      </p:sp>
      <p:sp>
        <p:nvSpPr>
          <p:cNvPr id="170" name="Body Level One…"/>
          <p:cNvSpPr txBox="1">
            <a:spLocks noGrp="1"/>
          </p:cNvSpPr>
          <p:nvPr>
            <p:ph type="body" sz="quarter" idx="1"/>
          </p:nvPr>
        </p:nvSpPr>
        <p:spPr>
          <a:xfrm>
            <a:off x="1402287" y="3653378"/>
            <a:ext cx="8156580" cy="548969"/>
          </a:xfrm>
          <a:prstGeom prst="rect">
            <a:avLst/>
          </a:prstGeom>
        </p:spPr>
        <p:txBody>
          <a:bodyPr/>
          <a:lstStyle>
            <a:lvl1pPr marL="0" indent="0">
              <a:buSzTx/>
              <a:buFontTx/>
              <a:buNone/>
              <a:defRPr sz="1400"/>
            </a:lvl1pPr>
            <a:lvl2pPr marL="0" indent="457200">
              <a:buSzTx/>
              <a:buFontTx/>
              <a:buNone/>
              <a:defRPr sz="1400"/>
            </a:lvl2pPr>
            <a:lvl3pPr marL="0" indent="914400">
              <a:buSzTx/>
              <a:buFontTx/>
              <a:buNone/>
              <a:defRPr sz="1400"/>
            </a:lvl3pPr>
            <a:lvl4pPr marL="0" indent="1371600">
              <a:buSzTx/>
              <a:buFontTx/>
              <a:buNone/>
              <a:defRPr sz="1400"/>
            </a:lvl4pPr>
            <a:lvl5pPr marL="0" indent="1828800">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171" name="Text Placeholder 3"/>
          <p:cNvSpPr>
            <a:spLocks noGrp="1"/>
          </p:cNvSpPr>
          <p:nvPr>
            <p:ph type="body" sz="quarter" idx="21"/>
          </p:nvPr>
        </p:nvSpPr>
        <p:spPr>
          <a:xfrm>
            <a:off x="680322" y="4711615"/>
            <a:ext cx="9613859" cy="1090790"/>
          </a:xfrm>
          <a:prstGeom prst="rect">
            <a:avLst/>
          </a:prstGeom>
        </p:spPr>
        <p:txBody>
          <a:bodyPr anchor="ctr"/>
          <a:lstStyle/>
          <a:p>
            <a:pPr marL="0" indent="0">
              <a:buSzTx/>
              <a:buFontTx/>
              <a:buNone/>
              <a:defRPr sz="1600"/>
            </a:pPr>
            <a:endParaRPr/>
          </a:p>
        </p:txBody>
      </p:sp>
      <p:sp>
        <p:nvSpPr>
          <p:cNvPr id="172" name="TextBox 15"/>
          <p:cNvSpPr txBox="1"/>
          <p:nvPr/>
        </p:nvSpPr>
        <p:spPr>
          <a:xfrm>
            <a:off x="629291" y="461383"/>
            <a:ext cx="518161" cy="115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7200" cap="all">
                <a:solidFill>
                  <a:srgbClr val="FFFFFF"/>
                </a:solidFill>
              </a:defRPr>
            </a:lvl1pPr>
          </a:lstStyle>
          <a:p>
            <a:r>
              <a:t>“</a:t>
            </a:r>
          </a:p>
        </p:txBody>
      </p:sp>
      <p:sp>
        <p:nvSpPr>
          <p:cNvPr id="173" name="TextBox 16"/>
          <p:cNvSpPr txBox="1"/>
          <p:nvPr/>
        </p:nvSpPr>
        <p:spPr>
          <a:xfrm>
            <a:off x="9708528" y="2746791"/>
            <a:ext cx="518161" cy="115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r">
              <a:defRPr sz="7200" cap="all">
                <a:solidFill>
                  <a:srgbClr val="FFFFFF"/>
                </a:solidFill>
              </a:defRPr>
            </a:lvl1pPr>
          </a:lstStyle>
          <a:p>
            <a:r>
              <a:t>”</a:t>
            </a:r>
          </a:p>
        </p:txBody>
      </p:sp>
      <p:sp>
        <p:nvSpPr>
          <p:cNvPr id="174" name="Slide Number"/>
          <p:cNvSpPr txBox="1">
            <a:spLocks noGrp="1"/>
          </p:cNvSpPr>
          <p:nvPr>
            <p:ph type="sldNum" sz="quarter" idx="2"/>
          </p:nvPr>
        </p:nvSpPr>
        <p:spPr>
          <a:xfrm>
            <a:off x="10729455" y="494289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pic>
        <p:nvPicPr>
          <p:cNvPr id="181"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82" name="Picture 8" descr="Picture 8"/>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83" name="Picture 9" descr="Picture 9"/>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84" name="Rectangle 10"/>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85" name="Rectangle 11"/>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86" name="Title Text"/>
          <p:cNvSpPr txBox="1">
            <a:spLocks noGrp="1"/>
          </p:cNvSpPr>
          <p:nvPr>
            <p:ph type="title"/>
          </p:nvPr>
        </p:nvSpPr>
        <p:spPr>
          <a:xfrm>
            <a:off x="680318" y="4711615"/>
            <a:ext cx="9613864" cy="588536"/>
          </a:xfrm>
          <a:prstGeom prst="rect">
            <a:avLst/>
          </a:prstGeom>
        </p:spPr>
        <p:txBody>
          <a:bodyPr anchor="b"/>
          <a:lstStyle>
            <a:lvl1pPr>
              <a:defRPr sz="3200"/>
            </a:lvl1pPr>
          </a:lstStyle>
          <a:p>
            <a:r>
              <a:t>Title Text</a:t>
            </a:r>
          </a:p>
        </p:txBody>
      </p:sp>
      <p:sp>
        <p:nvSpPr>
          <p:cNvPr id="187" name="Body Level One…"/>
          <p:cNvSpPr txBox="1">
            <a:spLocks noGrp="1"/>
          </p:cNvSpPr>
          <p:nvPr>
            <p:ph type="body" sz="quarter" idx="1"/>
          </p:nvPr>
        </p:nvSpPr>
        <p:spPr>
          <a:xfrm>
            <a:off x="680320" y="5300148"/>
            <a:ext cx="9613863" cy="502256"/>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88" name="Slide Number"/>
          <p:cNvSpPr txBox="1">
            <a:spLocks noGrp="1"/>
          </p:cNvSpPr>
          <p:nvPr>
            <p:ph type="sldNum" sz="quarter" idx="2"/>
          </p:nvPr>
        </p:nvSpPr>
        <p:spPr>
          <a:xfrm>
            <a:off x="10729455" y="494289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3 Column">
    <p:spTree>
      <p:nvGrpSpPr>
        <p:cNvPr id="1" name=""/>
        <p:cNvGrpSpPr/>
        <p:nvPr/>
      </p:nvGrpSpPr>
      <p:grpSpPr>
        <a:xfrm>
          <a:off x="0" y="0"/>
          <a:ext cx="0" cy="0"/>
          <a:chOff x="0" y="0"/>
          <a:chExt cx="0" cy="0"/>
        </a:xfrm>
      </p:grpSpPr>
      <p:pic>
        <p:nvPicPr>
          <p:cNvPr id="19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96" name="Picture 12" descr="Picture 12"/>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97" name="Picture 13" descr="Picture 13"/>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98" name="Rectangle 15"/>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99" name="Rectangle 16"/>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200" name="Title Text"/>
          <p:cNvSpPr txBox="1">
            <a:spLocks noGrp="1"/>
          </p:cNvSpPr>
          <p:nvPr>
            <p:ph type="title"/>
          </p:nvPr>
        </p:nvSpPr>
        <p:spPr>
          <a:xfrm>
            <a:off x="669221" y="753228"/>
            <a:ext cx="9624961" cy="1080938"/>
          </a:xfrm>
          <a:prstGeom prst="rect">
            <a:avLst/>
          </a:prstGeom>
        </p:spPr>
        <p:txBody>
          <a:bodyPr/>
          <a:lstStyle/>
          <a:p>
            <a:r>
              <a:t>Title Text</a:t>
            </a:r>
          </a:p>
        </p:txBody>
      </p:sp>
      <p:sp>
        <p:nvSpPr>
          <p:cNvPr id="201" name="Body Level One…"/>
          <p:cNvSpPr txBox="1">
            <a:spLocks noGrp="1"/>
          </p:cNvSpPr>
          <p:nvPr>
            <p:ph type="body" sz="quarter" idx="1"/>
          </p:nvPr>
        </p:nvSpPr>
        <p:spPr>
          <a:xfrm>
            <a:off x="660945" y="2336873"/>
            <a:ext cx="3070035" cy="576263"/>
          </a:xfrm>
          <a:prstGeom prst="rect">
            <a:avLst/>
          </a:prstGeom>
        </p:spPr>
        <p:txBody>
          <a:bodyPr anchor="b"/>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sp>
        <p:nvSpPr>
          <p:cNvPr id="202" name="Text Placeholder 3"/>
          <p:cNvSpPr>
            <a:spLocks noGrp="1"/>
          </p:cNvSpPr>
          <p:nvPr>
            <p:ph type="body" sz="quarter" idx="21"/>
          </p:nvPr>
        </p:nvSpPr>
        <p:spPr>
          <a:xfrm>
            <a:off x="680321" y="3022673"/>
            <a:ext cx="3049704" cy="2913514"/>
          </a:xfrm>
          <a:prstGeom prst="rect">
            <a:avLst/>
          </a:prstGeom>
        </p:spPr>
        <p:txBody>
          <a:bodyPr/>
          <a:lstStyle/>
          <a:p>
            <a:pPr marL="0" indent="0">
              <a:buSzTx/>
              <a:buFontTx/>
              <a:buNone/>
              <a:defRPr sz="1400"/>
            </a:pPr>
            <a:endParaRPr/>
          </a:p>
        </p:txBody>
      </p:sp>
      <p:sp>
        <p:nvSpPr>
          <p:cNvPr id="203" name="Text Placeholder 4"/>
          <p:cNvSpPr>
            <a:spLocks noGrp="1"/>
          </p:cNvSpPr>
          <p:nvPr>
            <p:ph type="body" sz="quarter" idx="22"/>
          </p:nvPr>
        </p:nvSpPr>
        <p:spPr>
          <a:xfrm>
            <a:off x="3956024" y="2336873"/>
            <a:ext cx="3063241" cy="576263"/>
          </a:xfrm>
          <a:prstGeom prst="rect">
            <a:avLst/>
          </a:prstGeom>
        </p:spPr>
        <p:txBody>
          <a:bodyPr anchor="b"/>
          <a:lstStyle/>
          <a:p>
            <a:pPr marL="0" indent="0">
              <a:buSzTx/>
              <a:buFontTx/>
              <a:buNone/>
            </a:pPr>
            <a:endParaRPr/>
          </a:p>
        </p:txBody>
      </p:sp>
      <p:sp>
        <p:nvSpPr>
          <p:cNvPr id="204" name="Text Placeholder 3"/>
          <p:cNvSpPr>
            <a:spLocks noGrp="1"/>
          </p:cNvSpPr>
          <p:nvPr>
            <p:ph type="body" sz="quarter" idx="23"/>
          </p:nvPr>
        </p:nvSpPr>
        <p:spPr>
          <a:xfrm>
            <a:off x="3945470" y="3022673"/>
            <a:ext cx="3063241" cy="2913514"/>
          </a:xfrm>
          <a:prstGeom prst="rect">
            <a:avLst/>
          </a:prstGeom>
        </p:spPr>
        <p:txBody>
          <a:bodyPr/>
          <a:lstStyle/>
          <a:p>
            <a:pPr marL="0" indent="0">
              <a:buSzTx/>
              <a:buFontTx/>
              <a:buNone/>
              <a:defRPr sz="1400"/>
            </a:pPr>
            <a:endParaRPr/>
          </a:p>
        </p:txBody>
      </p:sp>
      <p:sp>
        <p:nvSpPr>
          <p:cNvPr id="205" name="Text Placeholder 4"/>
          <p:cNvSpPr>
            <a:spLocks noGrp="1"/>
          </p:cNvSpPr>
          <p:nvPr>
            <p:ph type="body" sz="quarter" idx="24"/>
          </p:nvPr>
        </p:nvSpPr>
        <p:spPr>
          <a:xfrm>
            <a:off x="7224155" y="2336873"/>
            <a:ext cx="3070026" cy="576263"/>
          </a:xfrm>
          <a:prstGeom prst="rect">
            <a:avLst/>
          </a:prstGeom>
        </p:spPr>
        <p:txBody>
          <a:bodyPr anchor="b"/>
          <a:lstStyle/>
          <a:p>
            <a:pPr marL="0" indent="0">
              <a:buSzTx/>
              <a:buFontTx/>
              <a:buNone/>
            </a:pPr>
            <a:endParaRPr/>
          </a:p>
        </p:txBody>
      </p:sp>
      <p:sp>
        <p:nvSpPr>
          <p:cNvPr id="206" name="Text Placeholder 3"/>
          <p:cNvSpPr>
            <a:spLocks noGrp="1"/>
          </p:cNvSpPr>
          <p:nvPr>
            <p:ph type="body" sz="quarter" idx="25"/>
          </p:nvPr>
        </p:nvSpPr>
        <p:spPr>
          <a:xfrm>
            <a:off x="7224155" y="3022673"/>
            <a:ext cx="3070026" cy="2913514"/>
          </a:xfrm>
          <a:prstGeom prst="rect">
            <a:avLst/>
          </a:prstGeom>
        </p:spPr>
        <p:txBody>
          <a:bodyPr/>
          <a:lstStyle/>
          <a:p>
            <a:pPr marL="0" indent="0">
              <a:buSzTx/>
              <a:buFontTx/>
              <a:buNone/>
              <a:defRPr sz="1400"/>
            </a:pPr>
            <a:endParaRP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 Picture Column">
    <p:spTree>
      <p:nvGrpSpPr>
        <p:cNvPr id="1" name=""/>
        <p:cNvGrpSpPr/>
        <p:nvPr/>
      </p:nvGrpSpPr>
      <p:grpSpPr>
        <a:xfrm>
          <a:off x="0" y="0"/>
          <a:ext cx="0" cy="0"/>
          <a:chOff x="0" y="0"/>
          <a:chExt cx="0" cy="0"/>
        </a:xfrm>
      </p:grpSpPr>
      <p:pic>
        <p:nvPicPr>
          <p:cNvPr id="214"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215" name="Picture 14" descr="Picture 14"/>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216" name="Picture 15" descr="Picture 15"/>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217" name="Rectangle 16"/>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218" name="Rectangle 17"/>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219" name="Title Text"/>
          <p:cNvSpPr txBox="1">
            <a:spLocks noGrp="1"/>
          </p:cNvSpPr>
          <p:nvPr>
            <p:ph type="title"/>
          </p:nvPr>
        </p:nvSpPr>
        <p:spPr>
          <a:xfrm>
            <a:off x="680321" y="753228"/>
            <a:ext cx="9613861" cy="1080938"/>
          </a:xfrm>
          <a:prstGeom prst="rect">
            <a:avLst/>
          </a:prstGeom>
        </p:spPr>
        <p:txBody>
          <a:bodyPr/>
          <a:lstStyle/>
          <a:p>
            <a:r>
              <a:t>Title Text</a:t>
            </a:r>
          </a:p>
        </p:txBody>
      </p:sp>
      <p:sp>
        <p:nvSpPr>
          <p:cNvPr id="220" name="Body Level One…"/>
          <p:cNvSpPr txBox="1">
            <a:spLocks noGrp="1"/>
          </p:cNvSpPr>
          <p:nvPr>
            <p:ph type="body" sz="quarter" idx="1"/>
          </p:nvPr>
        </p:nvSpPr>
        <p:spPr>
          <a:xfrm>
            <a:off x="680318" y="4297503"/>
            <a:ext cx="3049705" cy="576263"/>
          </a:xfrm>
          <a:prstGeom prst="rect">
            <a:avLst/>
          </a:prstGeom>
        </p:spPr>
        <p:txBody>
          <a:bodyPr anchor="b"/>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sp>
        <p:nvSpPr>
          <p:cNvPr id="221" name="Picture Placeholder 2"/>
          <p:cNvSpPr>
            <a:spLocks noGrp="1"/>
          </p:cNvSpPr>
          <p:nvPr>
            <p:ph type="pic" sz="quarter" idx="21"/>
          </p:nvPr>
        </p:nvSpPr>
        <p:spPr>
          <a:xfrm>
            <a:off x="680317" y="2336873"/>
            <a:ext cx="3049707"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2" name="Text Placeholder 3"/>
          <p:cNvSpPr>
            <a:spLocks noGrp="1"/>
          </p:cNvSpPr>
          <p:nvPr>
            <p:ph type="body" sz="quarter" idx="22"/>
          </p:nvPr>
        </p:nvSpPr>
        <p:spPr>
          <a:xfrm>
            <a:off x="680317" y="4873764"/>
            <a:ext cx="3049707" cy="1062423"/>
          </a:xfrm>
          <a:prstGeom prst="rect">
            <a:avLst/>
          </a:prstGeom>
        </p:spPr>
        <p:txBody>
          <a:bodyPr/>
          <a:lstStyle/>
          <a:p>
            <a:pPr marL="0" indent="0">
              <a:buSzTx/>
              <a:buFontTx/>
              <a:buNone/>
              <a:defRPr sz="1400"/>
            </a:pPr>
            <a:endParaRPr/>
          </a:p>
        </p:txBody>
      </p:sp>
      <p:sp>
        <p:nvSpPr>
          <p:cNvPr id="223" name="Text Placeholder 4"/>
          <p:cNvSpPr>
            <a:spLocks noGrp="1"/>
          </p:cNvSpPr>
          <p:nvPr>
            <p:ph type="body" sz="quarter" idx="23"/>
          </p:nvPr>
        </p:nvSpPr>
        <p:spPr>
          <a:xfrm>
            <a:off x="3945471" y="4297503"/>
            <a:ext cx="3063241" cy="576263"/>
          </a:xfrm>
          <a:prstGeom prst="rect">
            <a:avLst/>
          </a:prstGeom>
        </p:spPr>
        <p:txBody>
          <a:bodyPr anchor="b"/>
          <a:lstStyle/>
          <a:p>
            <a:pPr marL="0" indent="0">
              <a:buSzTx/>
              <a:buFontTx/>
              <a:buNone/>
            </a:pPr>
            <a:endParaRPr/>
          </a:p>
        </p:txBody>
      </p:sp>
      <p:sp>
        <p:nvSpPr>
          <p:cNvPr id="224" name="Picture Placeholder 2"/>
          <p:cNvSpPr>
            <a:spLocks noGrp="1"/>
          </p:cNvSpPr>
          <p:nvPr>
            <p:ph type="pic" sz="quarter" idx="24"/>
          </p:nvPr>
        </p:nvSpPr>
        <p:spPr>
          <a:xfrm>
            <a:off x="3945470" y="2336873"/>
            <a:ext cx="3063241"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5" name="Text Placeholder 3"/>
          <p:cNvSpPr>
            <a:spLocks noGrp="1"/>
          </p:cNvSpPr>
          <p:nvPr>
            <p:ph type="body" sz="quarter" idx="25"/>
          </p:nvPr>
        </p:nvSpPr>
        <p:spPr>
          <a:xfrm>
            <a:off x="3944116" y="4873764"/>
            <a:ext cx="3067299" cy="1062423"/>
          </a:xfrm>
          <a:prstGeom prst="rect">
            <a:avLst/>
          </a:prstGeom>
        </p:spPr>
        <p:txBody>
          <a:bodyPr/>
          <a:lstStyle/>
          <a:p>
            <a:pPr marL="0" indent="0">
              <a:buSzTx/>
              <a:buFontTx/>
              <a:buNone/>
              <a:defRPr sz="1400"/>
            </a:pPr>
            <a:endParaRPr/>
          </a:p>
        </p:txBody>
      </p:sp>
      <p:sp>
        <p:nvSpPr>
          <p:cNvPr id="226" name="Text Placeholder 4"/>
          <p:cNvSpPr>
            <a:spLocks noGrp="1"/>
          </p:cNvSpPr>
          <p:nvPr>
            <p:ph type="body" sz="quarter" idx="26"/>
          </p:nvPr>
        </p:nvSpPr>
        <p:spPr>
          <a:xfrm>
            <a:off x="7230677" y="4297503"/>
            <a:ext cx="3063507" cy="576263"/>
          </a:xfrm>
          <a:prstGeom prst="rect">
            <a:avLst/>
          </a:prstGeom>
        </p:spPr>
        <p:txBody>
          <a:bodyPr anchor="b"/>
          <a:lstStyle/>
          <a:p>
            <a:pPr marL="0" indent="0">
              <a:buSzTx/>
              <a:buFontTx/>
              <a:buNone/>
            </a:pPr>
            <a:endParaRPr/>
          </a:p>
        </p:txBody>
      </p:sp>
      <p:sp>
        <p:nvSpPr>
          <p:cNvPr id="227" name="Picture Placeholder 2"/>
          <p:cNvSpPr>
            <a:spLocks noGrp="1"/>
          </p:cNvSpPr>
          <p:nvPr>
            <p:ph type="pic" sz="quarter" idx="27"/>
          </p:nvPr>
        </p:nvSpPr>
        <p:spPr>
          <a:xfrm>
            <a:off x="7230677" y="2336873"/>
            <a:ext cx="3063506"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8" name="Text Placeholder 3"/>
          <p:cNvSpPr>
            <a:spLocks noGrp="1"/>
          </p:cNvSpPr>
          <p:nvPr>
            <p:ph type="body" sz="quarter" idx="28"/>
          </p:nvPr>
        </p:nvSpPr>
        <p:spPr>
          <a:xfrm>
            <a:off x="7230553" y="4873761"/>
            <a:ext cx="3067564" cy="1062423"/>
          </a:xfrm>
          <a:prstGeom prst="rect">
            <a:avLst/>
          </a:prstGeom>
        </p:spPr>
        <p:txBody>
          <a:bodyPr/>
          <a:lstStyle/>
          <a:p>
            <a:pPr marL="0" indent="0">
              <a:buSzTx/>
              <a:buFontTx/>
              <a:buNone/>
              <a:defRPr sz="1400"/>
            </a:pPr>
            <a:endParaRPr/>
          </a:p>
        </p:txBody>
      </p:sp>
      <p:sp>
        <p:nvSpPr>
          <p:cNvPr id="2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8"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29" name="Picture 14" descr="Picture 14"/>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30" name="Picture 15" descr="Picture 15"/>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31" name="Rectangle 16"/>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32" name="Rectangle 17"/>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33"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34" name="Body Level One…"/>
          <p:cNvSpPr txBox="1">
            <a:spLocks noGrp="1"/>
          </p:cNvSpPr>
          <p:nvPr>
            <p:ph type="body" idx="1"/>
          </p:nvPr>
        </p:nvSpPr>
        <p:spPr>
          <a:xfrm>
            <a:off x="680321" y="2336873"/>
            <a:ext cx="9613862" cy="359931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42"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43" name="Picture 6" descr="Picture 6"/>
          <p:cNvPicPr>
            <a:picLocks noChangeAspect="1"/>
          </p:cNvPicPr>
          <p:nvPr/>
        </p:nvPicPr>
        <p:blipFill>
          <a:blip r:embed="rId3"/>
          <a:stretch>
            <a:fillRect/>
          </a:stretch>
        </p:blipFill>
        <p:spPr>
          <a:xfrm>
            <a:off x="-2" y="4086907"/>
            <a:ext cx="10437813" cy="321165"/>
          </a:xfrm>
          <a:prstGeom prst="rect">
            <a:avLst/>
          </a:prstGeom>
          <a:ln w="12700">
            <a:miter lim="400000"/>
          </a:ln>
        </p:spPr>
      </p:pic>
      <p:pic>
        <p:nvPicPr>
          <p:cNvPr id="44" name="Picture 7" descr="Picture 7"/>
          <p:cNvPicPr>
            <a:picLocks noChangeAspect="1"/>
          </p:cNvPicPr>
          <p:nvPr/>
        </p:nvPicPr>
        <p:blipFill>
          <a:blip r:embed="rId4"/>
          <a:stretch>
            <a:fillRect/>
          </a:stretch>
        </p:blipFill>
        <p:spPr>
          <a:xfrm>
            <a:off x="10585823" y="4087900"/>
            <a:ext cx="1602998" cy="144271"/>
          </a:xfrm>
          <a:prstGeom prst="rect">
            <a:avLst/>
          </a:prstGeom>
          <a:ln w="12700">
            <a:miter lim="400000"/>
          </a:ln>
        </p:spPr>
      </p:pic>
      <p:sp>
        <p:nvSpPr>
          <p:cNvPr id="45" name="Rectangle 8"/>
          <p:cNvSpPr/>
          <p:nvPr/>
        </p:nvSpPr>
        <p:spPr>
          <a:xfrm>
            <a:off x="-3" y="2726266"/>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46" name="Rectangle 9"/>
          <p:cNvSpPr/>
          <p:nvPr/>
        </p:nvSpPr>
        <p:spPr>
          <a:xfrm>
            <a:off x="10585825" y="2726266"/>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47" name="Title Text"/>
          <p:cNvSpPr txBox="1">
            <a:spLocks noGrp="1"/>
          </p:cNvSpPr>
          <p:nvPr>
            <p:ph type="title"/>
          </p:nvPr>
        </p:nvSpPr>
        <p:spPr>
          <a:xfrm>
            <a:off x="680321" y="2869894"/>
            <a:ext cx="9613861" cy="1090789"/>
          </a:xfrm>
          <a:prstGeom prst="rect">
            <a:avLst/>
          </a:prstGeom>
        </p:spPr>
        <p:txBody>
          <a:bodyPr/>
          <a:lstStyle>
            <a:lvl1pPr algn="r"/>
          </a:lstStyle>
          <a:p>
            <a:r>
              <a:t>Title Text</a:t>
            </a:r>
          </a:p>
        </p:txBody>
      </p:sp>
      <p:sp>
        <p:nvSpPr>
          <p:cNvPr id="48" name="Body Level One…"/>
          <p:cNvSpPr txBox="1">
            <a:spLocks noGrp="1"/>
          </p:cNvSpPr>
          <p:nvPr>
            <p:ph type="body" sz="quarter" idx="1"/>
          </p:nvPr>
        </p:nvSpPr>
        <p:spPr>
          <a:xfrm>
            <a:off x="680321" y="4232171"/>
            <a:ext cx="9613861" cy="1704018"/>
          </a:xfrm>
          <a:prstGeom prst="rect">
            <a:avLst/>
          </a:prstGeom>
        </p:spPr>
        <p:txBody>
          <a:bodyPr/>
          <a:lstStyle>
            <a:lvl1pPr marL="0" indent="0" algn="r">
              <a:buSzTx/>
              <a:buFontTx/>
              <a:buNone/>
              <a:defRPr sz="2000"/>
            </a:lvl1pPr>
            <a:lvl2pPr marL="0" indent="457200" algn="r">
              <a:buSzTx/>
              <a:buFontTx/>
              <a:buNone/>
              <a:defRPr sz="2000"/>
            </a:lvl2pPr>
            <a:lvl3pPr marL="0" indent="914400" algn="r">
              <a:buSzTx/>
              <a:buFontTx/>
              <a:buNone/>
              <a:defRPr sz="2000"/>
            </a:lvl3pPr>
            <a:lvl4pPr marL="0" indent="1371600" algn="r">
              <a:buSzTx/>
              <a:buFontTx/>
              <a:buNone/>
              <a:defRPr sz="2000"/>
            </a:lvl4pPr>
            <a:lvl5pPr marL="0" indent="182880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49" name="Slide Number"/>
          <p:cNvSpPr txBox="1">
            <a:spLocks noGrp="1"/>
          </p:cNvSpPr>
          <p:nvPr>
            <p:ph type="sldNum" sz="quarter" idx="2"/>
          </p:nvPr>
        </p:nvSpPr>
        <p:spPr>
          <a:xfrm>
            <a:off x="10729455" y="3102869"/>
            <a:ext cx="583665" cy="6248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56"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57"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58"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59"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60"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61"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62" name="Body Level One…"/>
          <p:cNvSpPr txBox="1">
            <a:spLocks noGrp="1"/>
          </p:cNvSpPr>
          <p:nvPr>
            <p:ph type="body" sz="half" idx="1"/>
          </p:nvPr>
        </p:nvSpPr>
        <p:spPr>
          <a:xfrm>
            <a:off x="680320" y="2336873"/>
            <a:ext cx="4698359" cy="359931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7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71" name="Picture 9" descr="Picture 9"/>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72" name="Picture 10" descr="Picture 10"/>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73" name="Rectangle 11"/>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74" name="Rectangle 12"/>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75" name="Title Text"/>
          <p:cNvSpPr txBox="1">
            <a:spLocks noGrp="1"/>
          </p:cNvSpPr>
          <p:nvPr>
            <p:ph type="title"/>
          </p:nvPr>
        </p:nvSpPr>
        <p:spPr>
          <a:xfrm>
            <a:off x="680318" y="753229"/>
            <a:ext cx="9613864" cy="1080938"/>
          </a:xfrm>
          <a:prstGeom prst="rect">
            <a:avLst/>
          </a:prstGeom>
        </p:spPr>
        <p:txBody>
          <a:bodyPr/>
          <a:lstStyle/>
          <a:p>
            <a:r>
              <a:t>Title Text</a:t>
            </a:r>
          </a:p>
        </p:txBody>
      </p:sp>
      <p:sp>
        <p:nvSpPr>
          <p:cNvPr id="76" name="Body Level One…"/>
          <p:cNvSpPr txBox="1">
            <a:spLocks noGrp="1"/>
          </p:cNvSpPr>
          <p:nvPr>
            <p:ph type="body" sz="quarter" idx="1"/>
          </p:nvPr>
        </p:nvSpPr>
        <p:spPr>
          <a:xfrm>
            <a:off x="906350" y="2336873"/>
            <a:ext cx="4472328" cy="693136"/>
          </a:xfrm>
          <a:prstGeom prst="rect">
            <a:avLst/>
          </a:prstGeom>
        </p:spPr>
        <p:txBody>
          <a:bodyPr anchor="b"/>
          <a:lstStyle>
            <a:lvl1pPr marL="0" indent="0">
              <a:buSzTx/>
              <a:buFontTx/>
              <a:buNone/>
              <a:defRPr b="1"/>
            </a:lvl1pPr>
            <a:lvl2pPr marL="0" indent="457200">
              <a:buSzTx/>
              <a:buFontTx/>
              <a:buNone/>
              <a:defRPr b="1"/>
            </a:lvl2pPr>
            <a:lvl3pPr marL="0" indent="914400">
              <a:buSzTx/>
              <a:buFontTx/>
              <a:buNone/>
              <a:defRPr b="1"/>
            </a:lvl3pPr>
            <a:lvl4pPr marL="0" indent="1371600">
              <a:buSzTx/>
              <a:buFontTx/>
              <a:buNone/>
              <a:defRPr b="1"/>
            </a:lvl4pPr>
            <a:lvl5pPr marL="0" indent="1828800">
              <a:buSzTx/>
              <a:buFontTx/>
              <a:buNone/>
              <a:defRPr b="1"/>
            </a:lvl5pPr>
          </a:lstStyle>
          <a:p>
            <a:r>
              <a:t>Body Level One</a:t>
            </a:r>
          </a:p>
          <a:p>
            <a:pPr lvl="1"/>
            <a:r>
              <a:t>Body Level Two</a:t>
            </a:r>
          </a:p>
          <a:p>
            <a:pPr lvl="2"/>
            <a:r>
              <a:t>Body Level Three</a:t>
            </a:r>
          </a:p>
          <a:p>
            <a:pPr lvl="3"/>
            <a:r>
              <a:t>Body Level Four</a:t>
            </a:r>
          </a:p>
          <a:p>
            <a:pPr lvl="4"/>
            <a:r>
              <a:t>Body Level Five</a:t>
            </a:r>
          </a:p>
        </p:txBody>
      </p:sp>
      <p:sp>
        <p:nvSpPr>
          <p:cNvPr id="77" name="Text Placeholder 4"/>
          <p:cNvSpPr>
            <a:spLocks noGrp="1"/>
          </p:cNvSpPr>
          <p:nvPr>
            <p:ph type="body" sz="quarter" idx="21"/>
          </p:nvPr>
        </p:nvSpPr>
        <p:spPr>
          <a:xfrm>
            <a:off x="5820154" y="2336873"/>
            <a:ext cx="4474029" cy="692077"/>
          </a:xfrm>
          <a:prstGeom prst="rect">
            <a:avLst/>
          </a:prstGeom>
        </p:spPr>
        <p:txBody>
          <a:bodyPr anchor="b"/>
          <a:lstStyle/>
          <a:p>
            <a:pPr marL="0" indent="0">
              <a:buSzTx/>
              <a:buFontTx/>
              <a:buNone/>
              <a:defRPr b="1"/>
            </a:pPr>
            <a:endParaRP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8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86" name="Picture 5" descr="Picture 5"/>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87" name="Picture 6" descr="Picture 6"/>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88" name="Rectangle 7"/>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89" name="Rectangle 8"/>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90"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10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06"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07"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08"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09"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10" name="Title Text"/>
          <p:cNvSpPr txBox="1">
            <a:spLocks noGrp="1"/>
          </p:cNvSpPr>
          <p:nvPr>
            <p:ph type="title"/>
          </p:nvPr>
        </p:nvSpPr>
        <p:spPr>
          <a:xfrm>
            <a:off x="680321" y="753226"/>
            <a:ext cx="9613859" cy="1080942"/>
          </a:xfrm>
          <a:prstGeom prst="rect">
            <a:avLst/>
          </a:prstGeom>
        </p:spPr>
        <p:txBody>
          <a:bodyPr/>
          <a:lstStyle/>
          <a:p>
            <a:r>
              <a:t>Title Text</a:t>
            </a:r>
          </a:p>
        </p:txBody>
      </p:sp>
      <p:sp>
        <p:nvSpPr>
          <p:cNvPr id="111" name="Body Level One…"/>
          <p:cNvSpPr txBox="1">
            <a:spLocks noGrp="1"/>
          </p:cNvSpPr>
          <p:nvPr>
            <p:ph type="body" sz="half" idx="1"/>
          </p:nvPr>
        </p:nvSpPr>
        <p:spPr>
          <a:xfrm>
            <a:off x="4685846" y="2336873"/>
            <a:ext cx="5608337" cy="35993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2" name="Text Placeholder 3"/>
          <p:cNvSpPr>
            <a:spLocks noGrp="1"/>
          </p:cNvSpPr>
          <p:nvPr>
            <p:ph type="body" sz="quarter" idx="21"/>
          </p:nvPr>
        </p:nvSpPr>
        <p:spPr>
          <a:xfrm>
            <a:off x="680322" y="2336872"/>
            <a:ext cx="3790078" cy="3599318"/>
          </a:xfrm>
          <a:prstGeom prst="rect">
            <a:avLst/>
          </a:prstGeom>
        </p:spPr>
        <p:txBody>
          <a:bodyPr anchor="ctr"/>
          <a:lstStyle/>
          <a:p>
            <a:pPr marL="0" indent="0">
              <a:buSzTx/>
              <a:buFontTx/>
              <a:buNone/>
              <a:defRPr sz="1600"/>
            </a:pPr>
            <a:endParaRPr/>
          </a:p>
        </p:txBody>
      </p:sp>
      <p:sp>
        <p:nvSpPr>
          <p:cNvPr id="1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12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21"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22"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23"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24"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25" name="Title Text"/>
          <p:cNvSpPr txBox="1">
            <a:spLocks noGrp="1"/>
          </p:cNvSpPr>
          <p:nvPr>
            <p:ph type="title"/>
          </p:nvPr>
        </p:nvSpPr>
        <p:spPr>
          <a:xfrm>
            <a:off x="680323" y="753228"/>
            <a:ext cx="9613858" cy="1080938"/>
          </a:xfrm>
          <a:prstGeom prst="rect">
            <a:avLst/>
          </a:prstGeom>
        </p:spPr>
        <p:txBody>
          <a:bodyPr/>
          <a:lstStyle/>
          <a:p>
            <a:r>
              <a:t>Title Text</a:t>
            </a:r>
          </a:p>
        </p:txBody>
      </p:sp>
      <p:sp>
        <p:nvSpPr>
          <p:cNvPr id="126" name="Picture Placeholder 2"/>
          <p:cNvSpPr>
            <a:spLocks noGrp="1"/>
          </p:cNvSpPr>
          <p:nvPr>
            <p:ph type="pic" sz="half" idx="21"/>
          </p:nvPr>
        </p:nvSpPr>
        <p:spPr>
          <a:xfrm>
            <a:off x="4868333" y="2336874"/>
            <a:ext cx="5425850" cy="3599313"/>
          </a:xfrm>
          <a:prstGeom prst="rect">
            <a:avLst/>
          </a:prstGeom>
          <a:effectLst>
            <a:outerShdw blurRad="76200" dist="63500" dir="5040000" rotWithShape="0">
              <a:srgbClr val="000000">
                <a:alpha val="41000"/>
              </a:srgbClr>
            </a:outerShdw>
          </a:effectLst>
        </p:spPr>
        <p:txBody>
          <a:bodyPr lIns="91439" rIns="91439">
            <a:noAutofit/>
          </a:bodyPr>
          <a:lstStyle/>
          <a:p>
            <a:endParaRPr/>
          </a:p>
        </p:txBody>
      </p:sp>
      <p:sp>
        <p:nvSpPr>
          <p:cNvPr id="127" name="Body Level One…"/>
          <p:cNvSpPr txBox="1">
            <a:spLocks noGrp="1"/>
          </p:cNvSpPr>
          <p:nvPr>
            <p:ph type="body" sz="quarter" idx="1"/>
          </p:nvPr>
        </p:nvSpPr>
        <p:spPr>
          <a:xfrm>
            <a:off x="680323" y="2336873"/>
            <a:ext cx="3876257" cy="3599316"/>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68327"/>
            </a:gs>
            <a:gs pos="50000">
              <a:srgbClr val="D54209"/>
            </a:gs>
            <a:gs pos="100000">
              <a:srgbClr val="690D00"/>
            </a:gs>
          </a:gsLst>
          <a:lin ang="2520000" scaled="0"/>
        </a:gra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7"/>
          <a:stretch>
            <a:fillRect/>
          </a:stretch>
        </p:blipFill>
        <p:spPr>
          <a:xfrm>
            <a:off x="0" y="0"/>
            <a:ext cx="12192000" cy="6858000"/>
          </a:xfrm>
          <a:prstGeom prst="rect">
            <a:avLst/>
          </a:prstGeom>
          <a:ln w="12700">
            <a:miter lim="400000"/>
          </a:ln>
        </p:spPr>
      </p:pic>
      <p:pic>
        <p:nvPicPr>
          <p:cNvPr id="3" name="Picture 4" descr="Picture 4"/>
          <p:cNvPicPr>
            <a:picLocks noChangeAspect="1"/>
          </p:cNvPicPr>
          <p:nvPr/>
        </p:nvPicPr>
        <p:blipFill>
          <a:blip r:embed="rId18"/>
          <a:stretch>
            <a:fillRect/>
          </a:stretch>
        </p:blipFill>
        <p:spPr>
          <a:xfrm>
            <a:off x="10585825" y="1971233"/>
            <a:ext cx="1602998" cy="144271"/>
          </a:xfrm>
          <a:prstGeom prst="rect">
            <a:avLst/>
          </a:prstGeom>
          <a:ln w="12700">
            <a:miter lim="400000"/>
          </a:ln>
        </p:spPr>
      </p:pic>
      <p:sp>
        <p:nvSpPr>
          <p:cNvPr id="4" name="Rectangle 5"/>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5"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6"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10729455" y="986201"/>
            <a:ext cx="583665" cy="624841"/>
          </a:xfrm>
          <a:prstGeom prst="rect">
            <a:avLst/>
          </a:prstGeom>
          <a:ln w="12700">
            <a:miter lim="400000"/>
          </a:ln>
        </p:spPr>
        <p:txBody>
          <a:bodyPr wrap="none" lIns="45719" rIns="45719" anchor="ctr">
            <a:spAutoFit/>
          </a:bodyPr>
          <a:lstStyle>
            <a:lvl1pPr>
              <a:defRPr sz="3600">
                <a:solidFill>
                  <a:srgbClr val="FFFFFF"/>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1pPr>
      <a:lvl2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2pPr>
      <a:lvl3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3pPr>
      <a:lvl4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4pPr>
      <a:lvl5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5pPr>
      <a:lvl6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6pPr>
      <a:lvl7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7pPr>
      <a:lvl8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8pPr>
      <a:lvl9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5pPr>
      <a:lvl6pPr marL="26778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6pPr>
      <a:lvl7pPr marL="31350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7pPr>
      <a:lvl8pPr marL="35922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8pPr>
      <a:lvl9pPr marL="40494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9pPr>
    </p:bodyStyle>
    <p:other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1pPr>
      <a:lvl2pPr marL="0" marR="0" indent="4572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2pPr>
      <a:lvl3pPr marL="0" marR="0" indent="9144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3pPr>
      <a:lvl4pPr marL="0" marR="0" indent="13716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4pPr>
      <a:lvl5pPr marL="0" marR="0" indent="18288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5pPr>
      <a:lvl6pPr marL="0" marR="0" indent="22860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6pPr>
      <a:lvl7pPr marL="0" marR="0" indent="27432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7pPr>
      <a:lvl8pPr marL="0" marR="0" indent="32004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8pPr>
      <a:lvl9pPr marL="0" marR="0" indent="36576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itle 1"/>
          <p:cNvSpPr txBox="1">
            <a:spLocks noGrp="1"/>
          </p:cNvSpPr>
          <p:nvPr>
            <p:ph type="ctrTitle"/>
          </p:nvPr>
        </p:nvSpPr>
        <p:spPr>
          <a:xfrm>
            <a:off x="680322" y="2733708"/>
            <a:ext cx="8144134" cy="1373071"/>
          </a:xfrm>
          <a:prstGeom prst="rect">
            <a:avLst/>
          </a:prstGeom>
        </p:spPr>
        <p:txBody>
          <a:bodyPr/>
          <a:lstStyle>
            <a:lvl1pPr defTabSz="749808">
              <a:defRPr sz="4428"/>
            </a:lvl1pPr>
          </a:lstStyle>
          <a:p>
            <a:r>
              <a:rPr lang="el-GR" dirty="0"/>
              <a:t>ΕΝΟΤΗΤΑ 1, ΘΕΜΑ 4, ΜΕΡΟΣ 1 Εισαγωγή στη διαδικασία IFSP</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Title 1"/>
          <p:cNvSpPr txBox="1">
            <a:spLocks noGrp="1"/>
          </p:cNvSpPr>
          <p:nvPr>
            <p:ph type="title"/>
          </p:nvPr>
        </p:nvSpPr>
        <p:spPr>
          <a:xfrm>
            <a:off x="858433" y="764835"/>
            <a:ext cx="9613862" cy="743064"/>
          </a:xfrm>
          <a:prstGeom prst="rect">
            <a:avLst/>
          </a:prstGeom>
        </p:spPr>
        <p:txBody>
          <a:bodyPr/>
          <a:lstStyle>
            <a:lvl1pPr algn="ctr"/>
          </a:lstStyle>
          <a:p>
            <a:r>
              <a:rPr lang="el-GR" dirty="0"/>
              <a:t>Διαδικασία </a:t>
            </a:r>
            <a:r>
              <a:rPr lang="it-IT" dirty="0"/>
              <a:t>IFSP</a:t>
            </a:r>
            <a:endParaRPr dirty="0"/>
          </a:p>
        </p:txBody>
      </p:sp>
      <p:sp>
        <p:nvSpPr>
          <p:cNvPr id="264" name="Content Placeholder 2"/>
          <p:cNvSpPr txBox="1">
            <a:spLocks noGrp="1"/>
          </p:cNvSpPr>
          <p:nvPr>
            <p:ph type="body" sz="quarter" idx="1"/>
          </p:nvPr>
        </p:nvSpPr>
        <p:spPr>
          <a:xfrm>
            <a:off x="236975" y="3759199"/>
            <a:ext cx="3780844" cy="2890984"/>
          </a:xfrm>
          <a:prstGeom prst="rect">
            <a:avLst/>
          </a:prstGeom>
        </p:spPr>
        <p:txBody>
          <a:bodyPr/>
          <a:lstStyle/>
          <a:p>
            <a:pPr>
              <a:defRPr sz="1800"/>
            </a:pPr>
            <a:r>
              <a:rPr lang="el-GR" dirty="0"/>
              <a:t>Λήψη παραπομπής</a:t>
            </a:r>
          </a:p>
          <a:p>
            <a:pPr>
              <a:defRPr sz="1800"/>
            </a:pPr>
            <a:r>
              <a:rPr lang="el-GR" dirty="0"/>
              <a:t>Συλλέξτε πληροφορίες σχετικά με το έντυπο </a:t>
            </a:r>
            <a:r>
              <a:rPr lang="el-GR" dirty="0" err="1"/>
              <a:t>επιλεξιμότητας</a:t>
            </a:r>
            <a:r>
              <a:rPr lang="el-GR" dirty="0"/>
              <a:t>, συμπεριλαμβανομένων των λόγων παραπομπής και των αποτελεσμάτων των εξετάσεων και των αξιολογήσεων, εάν υπάρχουν.</a:t>
            </a:r>
          </a:p>
          <a:p>
            <a:pPr>
              <a:defRPr sz="1800"/>
            </a:pPr>
            <a:r>
              <a:rPr lang="el-GR" dirty="0"/>
              <a:t>Δημιουργία αρχείου για το παιδί.</a:t>
            </a:r>
            <a:endParaRPr dirty="0"/>
          </a:p>
        </p:txBody>
      </p:sp>
      <p:sp>
        <p:nvSpPr>
          <p:cNvPr id="265" name="Content Placeholder 2"/>
          <p:cNvSpPr txBox="1"/>
          <p:nvPr/>
        </p:nvSpPr>
        <p:spPr>
          <a:xfrm>
            <a:off x="4323606"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90000"/>
              </a:lnSpc>
              <a:spcBef>
                <a:spcPts val="1000"/>
              </a:spcBef>
              <a:buSzPct val="100000"/>
              <a:buFont typeface="Arial"/>
              <a:buChar char="•"/>
              <a:defRPr>
                <a:solidFill>
                  <a:srgbClr val="FFFFFF"/>
                </a:solidFill>
              </a:defRPr>
            </a:pPr>
            <a:r>
              <a:rPr lang="el-GR" dirty="0"/>
              <a:t>Συλλογή πληροφοριών για οικογενειακές ανησυχίες και γενικές πληροφορίες σχετικά με τις διαδικασίες.</a:t>
            </a:r>
          </a:p>
          <a:p>
            <a:pPr marL="228600" indent="-228600" defTabSz="914400">
              <a:lnSpc>
                <a:spcPct val="90000"/>
              </a:lnSpc>
              <a:spcBef>
                <a:spcPts val="1000"/>
              </a:spcBef>
              <a:buSzPct val="100000"/>
              <a:buFont typeface="Arial"/>
              <a:buChar char="•"/>
              <a:defRPr>
                <a:solidFill>
                  <a:srgbClr val="FFFFFF"/>
                </a:solidFill>
              </a:defRPr>
            </a:pPr>
            <a:r>
              <a:rPr lang="el-GR" dirty="0"/>
              <a:t>Χρησιμοποιήστε 3 κύρια αποτελέσματα για να οργανώσετε το πλαίσιο.</a:t>
            </a:r>
          </a:p>
          <a:p>
            <a:pPr marL="228600" indent="-228600" defTabSz="914400">
              <a:lnSpc>
                <a:spcPct val="90000"/>
              </a:lnSpc>
              <a:spcBef>
                <a:spcPts val="1000"/>
              </a:spcBef>
              <a:buSzPct val="100000"/>
              <a:buFont typeface="Arial"/>
              <a:buChar char="•"/>
              <a:defRPr>
                <a:solidFill>
                  <a:srgbClr val="FFFFFF"/>
                </a:solidFill>
              </a:defRPr>
            </a:pPr>
            <a:r>
              <a:rPr lang="el-GR" dirty="0"/>
              <a:t>Συζητήστε τους λόγους </a:t>
            </a:r>
            <a:r>
              <a:rPr lang="el-GR" dirty="0" err="1"/>
              <a:t>επιλεξιμότητας</a:t>
            </a:r>
            <a:r>
              <a:rPr lang="el-GR" dirty="0"/>
              <a:t> και τη σύσταση.</a:t>
            </a:r>
            <a:endParaRPr dirty="0"/>
          </a:p>
        </p:txBody>
      </p:sp>
      <p:sp>
        <p:nvSpPr>
          <p:cNvPr id="266" name="Content Placeholder 2"/>
          <p:cNvSpPr txBox="1"/>
          <p:nvPr/>
        </p:nvSpPr>
        <p:spPr>
          <a:xfrm>
            <a:off x="8276768"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90000"/>
              </a:lnSpc>
              <a:spcBef>
                <a:spcPts val="1000"/>
              </a:spcBef>
              <a:buSzPct val="100000"/>
              <a:buFont typeface="Arial"/>
              <a:buChar char="•"/>
              <a:defRPr>
                <a:solidFill>
                  <a:srgbClr val="FFFFFF"/>
                </a:solidFill>
              </a:defRPr>
            </a:pPr>
            <a:r>
              <a:rPr lang="el-GR" dirty="0"/>
              <a:t>Δώστε γενικές πληροφορίες για το πρόγραμμα.</a:t>
            </a:r>
          </a:p>
          <a:p>
            <a:pPr marL="228600" indent="-228600" defTabSz="914400">
              <a:lnSpc>
                <a:spcPct val="90000"/>
              </a:lnSpc>
              <a:spcBef>
                <a:spcPts val="1000"/>
              </a:spcBef>
              <a:buSzPct val="100000"/>
              <a:buFont typeface="Arial"/>
              <a:buChar char="•"/>
              <a:defRPr>
                <a:solidFill>
                  <a:srgbClr val="FFFFFF"/>
                </a:solidFill>
              </a:defRPr>
            </a:pPr>
            <a:r>
              <a:rPr lang="el-GR" dirty="0"/>
              <a:t>Μοιραστείτε ένα φυλλάδιο προγράμματος.</a:t>
            </a:r>
          </a:p>
          <a:p>
            <a:pPr marL="228600" indent="-228600" defTabSz="914400">
              <a:lnSpc>
                <a:spcPct val="90000"/>
              </a:lnSpc>
              <a:spcBef>
                <a:spcPts val="1000"/>
              </a:spcBef>
              <a:buSzPct val="100000"/>
              <a:buFont typeface="Arial"/>
              <a:buChar char="•"/>
              <a:defRPr>
                <a:solidFill>
                  <a:srgbClr val="FFFFFF"/>
                </a:solidFill>
              </a:defRPr>
            </a:pPr>
            <a:r>
              <a:rPr lang="el-GR" dirty="0"/>
              <a:t>Προσδιορίστε τα ενδιαφέροντα της οικογένειας για υπηρεσίες και προγραμματίστε την πρώτη συνάντηση.</a:t>
            </a:r>
            <a:endParaRPr dirty="0"/>
          </a:p>
        </p:txBody>
      </p:sp>
      <p:sp>
        <p:nvSpPr>
          <p:cNvPr id="267" name="IDENTIFICATION AND ELIGIBILITY"/>
          <p:cNvSpPr txBox="1"/>
          <p:nvPr/>
        </p:nvSpPr>
        <p:spPr>
          <a:xfrm>
            <a:off x="2384166" y="2352879"/>
            <a:ext cx="742366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lang="el-GR" dirty="0"/>
              <a:t>ΤΑΥΤΟΤΗΤΑ ΚΑΙ ΕΠΙΛΕΞΙΜΟΤΗΤΑ</a:t>
            </a:r>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70"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Ο Συντονιστής </a:t>
            </a:r>
            <a:r>
              <a:rPr lang="el-GR" dirty="0" err="1"/>
              <a:t>Family</a:t>
            </a:r>
            <a:r>
              <a:rPr lang="el-GR" dirty="0"/>
              <a:t> </a:t>
            </a:r>
            <a:r>
              <a:rPr lang="el-GR" dirty="0" err="1"/>
              <a:t>Resource</a:t>
            </a:r>
            <a:r>
              <a:rPr lang="el-GR" dirty="0"/>
              <a:t> θα ξεκινήσει τη διαδικασία IFSP καλώντας την οικογένεια να:</a:t>
            </a:r>
          </a:p>
          <a:p>
            <a:pPr marL="0" indent="0">
              <a:buSzTx/>
              <a:buNone/>
            </a:pPr>
            <a:r>
              <a:rPr lang="el-GR" dirty="0"/>
              <a:t>Α) Μάθετε περισσότερα για τις καθημερινές </a:t>
            </a:r>
            <a:r>
              <a:rPr lang="el-GR" dirty="0" err="1"/>
              <a:t>ρουτίνες</a:t>
            </a:r>
            <a:r>
              <a:rPr lang="el-GR" dirty="0"/>
              <a:t> και τις δραστηριότητες της οικογένειας και τις ικανότητες του παιδιού.</a:t>
            </a:r>
          </a:p>
          <a:p>
            <a:pPr marL="0" indent="0">
              <a:buSzTx/>
              <a:buNone/>
            </a:pPr>
            <a:r>
              <a:rPr lang="el-GR" dirty="0"/>
              <a:t>Β) Μάθετε ποιος φροντίζει το παιδί κατά τη διάρκεια της ημέρας και προγραμματίστε την αρχική επίσκεψη.</a:t>
            </a:r>
          </a:p>
          <a:p>
            <a:pPr marL="0" indent="0">
              <a:buSzTx/>
              <a:buNone/>
            </a:pPr>
            <a:r>
              <a:rPr lang="el-GR" dirty="0"/>
              <a:t>Γ) Δώστε πληροφορίες για το πρόγραμμα και ρωτήστε την οικογένεια αν θέλει να προγραμματίσει την αρχική επίσκεψη.</a:t>
            </a:r>
            <a:endParaRPr dirty="0"/>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Title 1"/>
          <p:cNvSpPr txBox="1">
            <a:spLocks noGrp="1"/>
          </p:cNvSpPr>
          <p:nvPr>
            <p:ph type="title"/>
          </p:nvPr>
        </p:nvSpPr>
        <p:spPr>
          <a:xfrm>
            <a:off x="816246" y="922167"/>
            <a:ext cx="9613862" cy="743064"/>
          </a:xfrm>
          <a:prstGeom prst="rect">
            <a:avLst/>
          </a:prstGeom>
        </p:spPr>
        <p:txBody>
          <a:bodyPr/>
          <a:lstStyle>
            <a:lvl1pPr algn="ctr"/>
          </a:lstStyle>
          <a:p>
            <a:r>
              <a:rPr lang="el-GR" dirty="0"/>
              <a:t>Διαδικασία </a:t>
            </a:r>
            <a:r>
              <a:rPr lang="it-IT" dirty="0"/>
              <a:t>IFSP</a:t>
            </a:r>
            <a:endParaRPr dirty="0"/>
          </a:p>
        </p:txBody>
      </p:sp>
      <p:sp>
        <p:nvSpPr>
          <p:cNvPr id="273" name="Content Placeholder 2"/>
          <p:cNvSpPr txBox="1">
            <a:spLocks noGrp="1"/>
          </p:cNvSpPr>
          <p:nvPr>
            <p:ph type="body" sz="quarter" idx="1"/>
          </p:nvPr>
        </p:nvSpPr>
        <p:spPr>
          <a:xfrm>
            <a:off x="236975" y="3759199"/>
            <a:ext cx="3780844" cy="2890984"/>
          </a:xfrm>
          <a:prstGeom prst="rect">
            <a:avLst/>
          </a:prstGeom>
        </p:spPr>
        <p:txBody>
          <a:bodyPr/>
          <a:lstStyle/>
          <a:p>
            <a:pPr>
              <a:lnSpc>
                <a:spcPct val="81000"/>
              </a:lnSpc>
              <a:defRPr sz="1600"/>
            </a:pPr>
            <a:r>
              <a:rPr lang="el-GR" dirty="0"/>
              <a:t>Προγραμματίστε μια πρώτη επίσκεψη με την οικογένεια και επιβεβαιώστε.</a:t>
            </a:r>
          </a:p>
          <a:p>
            <a:pPr>
              <a:lnSpc>
                <a:spcPct val="81000"/>
              </a:lnSpc>
              <a:defRPr sz="1600"/>
            </a:pPr>
            <a:r>
              <a:rPr lang="el-GR" dirty="0"/>
              <a:t>Προσδιορίστε την ανάγκη για </a:t>
            </a:r>
            <a:r>
              <a:rPr lang="el-GR" dirty="0" err="1"/>
              <a:t>προσυμπτωματικό</a:t>
            </a:r>
            <a:r>
              <a:rPr lang="el-GR" dirty="0"/>
              <a:t> έλεγχο.</a:t>
            </a:r>
          </a:p>
          <a:p>
            <a:pPr>
              <a:lnSpc>
                <a:spcPct val="81000"/>
              </a:lnSpc>
              <a:defRPr sz="1600"/>
            </a:pPr>
            <a:r>
              <a:rPr lang="el-GR" dirty="0"/>
              <a:t>Προσδιορίστε την ανάγκη για αναπληρωτή γονέα ή διερμηνέα.</a:t>
            </a:r>
          </a:p>
          <a:p>
            <a:pPr>
              <a:lnSpc>
                <a:spcPct val="81000"/>
              </a:lnSpc>
              <a:defRPr sz="1600"/>
            </a:pPr>
            <a:r>
              <a:rPr lang="el-GR" dirty="0"/>
              <a:t>Επιβεβαιώστε τη σύσταση γραπτώς.</a:t>
            </a:r>
          </a:p>
          <a:p>
            <a:pPr>
              <a:lnSpc>
                <a:spcPct val="81000"/>
              </a:lnSpc>
              <a:defRPr sz="1600"/>
            </a:pPr>
            <a:r>
              <a:rPr lang="el-GR" dirty="0"/>
              <a:t>Διεξάγετε προληπτικό έλεγχο εάν είναι απαραίτητο.</a:t>
            </a:r>
            <a:endParaRPr dirty="0"/>
          </a:p>
        </p:txBody>
      </p:sp>
      <p:sp>
        <p:nvSpPr>
          <p:cNvPr id="274" name="Content Placeholder 2"/>
          <p:cNvSpPr txBox="1"/>
          <p:nvPr/>
        </p:nvSpPr>
        <p:spPr>
          <a:xfrm>
            <a:off x="4323606"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81000"/>
              </a:lnSpc>
              <a:spcBef>
                <a:spcPts val="1000"/>
              </a:spcBef>
              <a:buSzPct val="100000"/>
              <a:buFont typeface="Arial"/>
              <a:buChar char="•"/>
              <a:defRPr sz="1600">
                <a:solidFill>
                  <a:srgbClr val="FFFFFF"/>
                </a:solidFill>
              </a:defRPr>
            </a:pPr>
            <a:r>
              <a:rPr lang="el-GR" dirty="0"/>
              <a:t>Εξηγήστε αναλυτικά το πρόγραμμα.</a:t>
            </a:r>
          </a:p>
          <a:p>
            <a:pPr marL="228600" indent="-228600" defTabSz="914400">
              <a:lnSpc>
                <a:spcPct val="81000"/>
              </a:lnSpc>
              <a:spcBef>
                <a:spcPts val="1000"/>
              </a:spcBef>
              <a:buSzPct val="100000"/>
              <a:buFont typeface="Arial"/>
              <a:buChar char="•"/>
              <a:defRPr sz="1600">
                <a:solidFill>
                  <a:srgbClr val="FFFFFF"/>
                </a:solidFill>
              </a:defRPr>
            </a:pPr>
            <a:r>
              <a:rPr lang="el-GR" dirty="0"/>
              <a:t>Καθορίστε με την οικογένεια εάν θέλουν το παιδί να αξιολογηθεί και να αξιολογηθεί.</a:t>
            </a:r>
          </a:p>
          <a:p>
            <a:pPr marL="228600" indent="-228600" defTabSz="914400">
              <a:lnSpc>
                <a:spcPct val="81000"/>
              </a:lnSpc>
              <a:spcBef>
                <a:spcPts val="1000"/>
              </a:spcBef>
              <a:buSzPct val="100000"/>
              <a:buFont typeface="Arial"/>
              <a:buChar char="•"/>
              <a:defRPr sz="1600">
                <a:solidFill>
                  <a:srgbClr val="FFFFFF"/>
                </a:solidFill>
              </a:defRPr>
            </a:pPr>
            <a:r>
              <a:rPr lang="el-GR" dirty="0"/>
              <a:t>Εξηγήστε τα δικαιώματά τους.</a:t>
            </a:r>
          </a:p>
          <a:p>
            <a:pPr marL="228600" indent="-228600" defTabSz="914400">
              <a:lnSpc>
                <a:spcPct val="81000"/>
              </a:lnSpc>
              <a:spcBef>
                <a:spcPts val="1000"/>
              </a:spcBef>
              <a:buSzPct val="100000"/>
              <a:buFont typeface="Arial"/>
              <a:buChar char="•"/>
              <a:defRPr sz="1600">
                <a:solidFill>
                  <a:srgbClr val="FFFFFF"/>
                </a:solidFill>
              </a:defRPr>
            </a:pPr>
            <a:r>
              <a:rPr lang="el-GR" dirty="0"/>
              <a:t>Λάβετε γραπτή συγκατάθεση/δώστε προηγούμενη ειδοποίηση για αξιολόγηση.</a:t>
            </a:r>
          </a:p>
          <a:p>
            <a:pPr marL="228600" indent="-228600" defTabSz="914400">
              <a:lnSpc>
                <a:spcPct val="81000"/>
              </a:lnSpc>
              <a:spcBef>
                <a:spcPts val="1000"/>
              </a:spcBef>
              <a:buSzPct val="100000"/>
              <a:buFont typeface="Arial"/>
              <a:buChar char="•"/>
              <a:defRPr sz="1600">
                <a:solidFill>
                  <a:srgbClr val="FFFFFF"/>
                </a:solidFill>
              </a:defRPr>
            </a:pPr>
            <a:r>
              <a:rPr lang="el-GR" dirty="0"/>
              <a:t>Συλλέξτε πληροφορίες για το παιδί και την οικογένεια.</a:t>
            </a:r>
            <a:endParaRPr dirty="0"/>
          </a:p>
        </p:txBody>
      </p:sp>
      <p:sp>
        <p:nvSpPr>
          <p:cNvPr id="275" name="Content Placeholder 2"/>
          <p:cNvSpPr txBox="1"/>
          <p:nvPr/>
        </p:nvSpPr>
        <p:spPr>
          <a:xfrm>
            <a:off x="8276768"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81000"/>
              </a:lnSpc>
              <a:spcBef>
                <a:spcPts val="1000"/>
              </a:spcBef>
              <a:buSzPct val="100000"/>
              <a:buFont typeface="Arial"/>
              <a:buChar char="•"/>
              <a:defRPr sz="1600">
                <a:solidFill>
                  <a:srgbClr val="FFFFFF"/>
                </a:solidFill>
              </a:defRPr>
            </a:pPr>
            <a:r>
              <a:rPr lang="el-GR" dirty="0"/>
              <a:t>Χρησιμοποιήστε το πλαίσιο αποτελεσμάτων για να σκεφτείτε τη λειτουργία του παιδιού.</a:t>
            </a:r>
          </a:p>
          <a:p>
            <a:pPr marL="228600" indent="-228600" defTabSz="914400">
              <a:lnSpc>
                <a:spcPct val="81000"/>
              </a:lnSpc>
              <a:spcBef>
                <a:spcPts val="1000"/>
              </a:spcBef>
              <a:buSzPct val="100000"/>
              <a:buFont typeface="Arial"/>
              <a:buChar char="•"/>
              <a:defRPr sz="1600">
                <a:solidFill>
                  <a:srgbClr val="FFFFFF"/>
                </a:solidFill>
              </a:defRPr>
            </a:pPr>
            <a:r>
              <a:rPr lang="el-GR" dirty="0"/>
              <a:t>Χρησιμοποιήστε τις πληροφορίες που λάβατε στην αρχή για να ορίσετε την ομάδα αξιολόγησης.</a:t>
            </a:r>
          </a:p>
          <a:p>
            <a:pPr marL="228600" indent="-228600" defTabSz="914400">
              <a:lnSpc>
                <a:spcPct val="81000"/>
              </a:lnSpc>
              <a:spcBef>
                <a:spcPts val="1000"/>
              </a:spcBef>
              <a:buSzPct val="100000"/>
              <a:buFont typeface="Arial"/>
              <a:buChar char="•"/>
              <a:defRPr sz="1600">
                <a:solidFill>
                  <a:srgbClr val="FFFFFF"/>
                </a:solidFill>
              </a:defRPr>
            </a:pPr>
            <a:r>
              <a:rPr lang="el-GR" dirty="0"/>
              <a:t>Συλλέξτε πληροφορίες σχετικά με: 1. Τη λειτουργία του παιδιού. 2. Οι ανησυχίες και οι προτεραιότητες της οικογένειας. 3. Οικογενειακοί πόροι</a:t>
            </a:r>
            <a:endParaRPr dirty="0"/>
          </a:p>
        </p:txBody>
      </p:sp>
      <p:sp>
        <p:nvSpPr>
          <p:cNvPr id="276" name="FAMILY ASSESSMENT"/>
          <p:cNvSpPr txBox="1"/>
          <p:nvPr/>
        </p:nvSpPr>
        <p:spPr>
          <a:xfrm>
            <a:off x="3902892" y="2431545"/>
            <a:ext cx="742366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lang="el-GR" dirty="0"/>
              <a:t>ΟΙΚΟΓΕΝΕΙΑΚΗ ΑΞΙΟΛΟΓΗΣΗ</a:t>
            </a: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79" name="Content Placeholder 2"/>
          <p:cNvSpPr txBox="1">
            <a:spLocks noGrp="1"/>
          </p:cNvSpPr>
          <p:nvPr>
            <p:ph type="body" idx="1"/>
          </p:nvPr>
        </p:nvSpPr>
        <p:spPr>
          <a:xfrm>
            <a:off x="680320" y="2336873"/>
            <a:ext cx="9613863" cy="3599317"/>
          </a:xfrm>
          <a:prstGeom prst="rect">
            <a:avLst/>
          </a:prstGeom>
        </p:spPr>
        <p:txBody>
          <a:bodyPr/>
          <a:lstStyle/>
          <a:p>
            <a:r>
              <a:rPr lang="el-GR" dirty="0"/>
              <a:t>Ερωτήσεις:</a:t>
            </a:r>
          </a:p>
          <a:p>
            <a:endParaRPr lang="el-GR" dirty="0"/>
          </a:p>
          <a:p>
            <a:r>
              <a:rPr lang="el-GR" dirty="0"/>
              <a:t>Πώς προσδιορίζει ο ασκούμενος, κατά την πρώτη συνάντηση στο σπίτι, εάν χρειάζεται έλεγχος;</a:t>
            </a:r>
          </a:p>
          <a:p>
            <a:endParaRPr lang="el-GR" dirty="0"/>
          </a:p>
          <a:p>
            <a:r>
              <a:rPr lang="el-GR" dirty="0"/>
              <a:t>Τι σημαίνει οικογενειακή αξιολόγηση;</a:t>
            </a:r>
            <a:endParaRPr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itle 1"/>
          <p:cNvSpPr txBox="1">
            <a:spLocks noGrp="1"/>
          </p:cNvSpPr>
          <p:nvPr>
            <p:ph type="title"/>
          </p:nvPr>
        </p:nvSpPr>
        <p:spPr>
          <a:xfrm>
            <a:off x="680320" y="753228"/>
            <a:ext cx="9613863" cy="1080939"/>
          </a:xfrm>
          <a:prstGeom prst="rect">
            <a:avLst/>
          </a:prstGeom>
        </p:spPr>
        <p:txBody>
          <a:bodyPr/>
          <a:lstStyle/>
          <a:p>
            <a:r>
              <a:rPr lang="el-GR" dirty="0"/>
              <a:t>Αποτελέσματα παιδιού και οικογένειας</a:t>
            </a:r>
            <a:endParaRPr dirty="0"/>
          </a:p>
        </p:txBody>
      </p:sp>
      <p:sp>
        <p:nvSpPr>
          <p:cNvPr id="282" name="Content Placeholder 2"/>
          <p:cNvSpPr txBox="1">
            <a:spLocks noGrp="1"/>
          </p:cNvSpPr>
          <p:nvPr>
            <p:ph type="body" sz="half" idx="1"/>
          </p:nvPr>
        </p:nvSpPr>
        <p:spPr>
          <a:xfrm>
            <a:off x="680320" y="2336872"/>
            <a:ext cx="4298081" cy="4110109"/>
          </a:xfrm>
          <a:prstGeom prst="rect">
            <a:avLst/>
          </a:prstGeom>
        </p:spPr>
        <p:txBody>
          <a:bodyPr/>
          <a:lstStyle/>
          <a:p>
            <a:pPr marL="0" indent="0">
              <a:buSzTx/>
              <a:buNone/>
              <a:defRPr sz="2200" b="1" u="sng"/>
            </a:pPr>
            <a:r>
              <a:rPr lang="el-GR" dirty="0"/>
              <a:t>Τα παιδιά θα δείξουν:</a:t>
            </a:r>
            <a:endParaRPr lang="en-US" dirty="0"/>
          </a:p>
          <a:p>
            <a:pPr marL="0" indent="0">
              <a:buSzTx/>
              <a:buNone/>
              <a:defRPr sz="2200"/>
            </a:pPr>
            <a:r>
              <a:rPr lang="el-GR" dirty="0"/>
              <a:t>Θετικές </a:t>
            </a:r>
            <a:r>
              <a:rPr lang="el-GR" dirty="0" err="1"/>
              <a:t>κοινωνικο</a:t>
            </a:r>
            <a:r>
              <a:rPr lang="el-GR" dirty="0"/>
              <a:t>-συναισθηματικές συνδέσεις</a:t>
            </a:r>
          </a:p>
          <a:p>
            <a:pPr marL="0" indent="0">
              <a:buSzTx/>
              <a:buNone/>
              <a:defRPr sz="2200"/>
            </a:pPr>
            <a:r>
              <a:rPr lang="el-GR" dirty="0"/>
              <a:t>Απόκτηση και χρήση γνώσεων και δεξιοτήτων συμπεριλαμβανομένης της γλώσσας και της επικοινωνίας</a:t>
            </a:r>
          </a:p>
          <a:p>
            <a:pPr marL="0" indent="0">
              <a:buSzTx/>
              <a:buNone/>
              <a:defRPr sz="2200"/>
            </a:pPr>
            <a:r>
              <a:rPr lang="el-GR" dirty="0"/>
              <a:t>Χρήση κατάλληλων συμπεριφορών για την κάλυψη των αναγκών τους</a:t>
            </a:r>
            <a:endParaRPr lang="en-US" dirty="0"/>
          </a:p>
        </p:txBody>
      </p:sp>
      <p:sp>
        <p:nvSpPr>
          <p:cNvPr id="283" name="Content Placeholder 2"/>
          <p:cNvSpPr txBox="1"/>
          <p:nvPr/>
        </p:nvSpPr>
        <p:spPr>
          <a:xfrm>
            <a:off x="5773712" y="2262981"/>
            <a:ext cx="4206641" cy="41101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ct val="90000"/>
              </a:lnSpc>
              <a:spcBef>
                <a:spcPts val="1000"/>
              </a:spcBef>
              <a:defRPr sz="2200" b="1" u="sng">
                <a:solidFill>
                  <a:srgbClr val="FFFFFF"/>
                </a:solidFill>
              </a:defRPr>
            </a:pPr>
            <a:r>
              <a:rPr lang="el-GR" dirty="0"/>
              <a:t>Τα προγράμματα θα διασφαλίζουν ότι οι οικογένειες:</a:t>
            </a:r>
            <a:endParaRPr dirty="0"/>
          </a:p>
          <a:p>
            <a:pPr defTabSz="914400">
              <a:lnSpc>
                <a:spcPct val="90000"/>
              </a:lnSpc>
              <a:spcBef>
                <a:spcPts val="1000"/>
              </a:spcBef>
              <a:defRPr sz="2200">
                <a:solidFill>
                  <a:srgbClr val="FFFFFF"/>
                </a:solidFill>
              </a:defRPr>
            </a:pPr>
            <a:r>
              <a:rPr lang="el-GR" dirty="0"/>
              <a:t>Ξέρουν τα δικαιώματά τους</a:t>
            </a:r>
          </a:p>
          <a:p>
            <a:pPr defTabSz="914400">
              <a:lnSpc>
                <a:spcPct val="90000"/>
              </a:lnSpc>
              <a:spcBef>
                <a:spcPts val="1000"/>
              </a:spcBef>
              <a:defRPr sz="2200">
                <a:solidFill>
                  <a:srgbClr val="FFFFFF"/>
                </a:solidFill>
              </a:defRPr>
            </a:pPr>
            <a:r>
              <a:rPr lang="el-GR" dirty="0"/>
              <a:t>Μπορούν να επικοινωνήσουν αποτελεσματικά τις ανάγκες των παιδιών τους</a:t>
            </a:r>
          </a:p>
          <a:p>
            <a:pPr defTabSz="914400">
              <a:lnSpc>
                <a:spcPct val="90000"/>
              </a:lnSpc>
              <a:spcBef>
                <a:spcPts val="1000"/>
              </a:spcBef>
              <a:defRPr sz="2200">
                <a:solidFill>
                  <a:srgbClr val="FFFFFF"/>
                </a:solidFill>
              </a:defRPr>
            </a:pPr>
            <a:r>
              <a:rPr lang="el-GR" dirty="0"/>
              <a:t>Έχουν τις γνώσεις και τις δεξιότητες για να βοηθήσουν τα παιδιά τους να αναπτυχθούν και να μάθουν</a:t>
            </a:r>
            <a:endParaRPr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86" name="Content Placeholder 2"/>
          <p:cNvSpPr txBox="1">
            <a:spLocks noGrp="1"/>
          </p:cNvSpPr>
          <p:nvPr>
            <p:ph type="body" idx="1"/>
          </p:nvPr>
        </p:nvSpPr>
        <p:spPr>
          <a:xfrm>
            <a:off x="680320" y="2336873"/>
            <a:ext cx="9613863" cy="3599317"/>
          </a:xfrm>
          <a:prstGeom prst="rect">
            <a:avLst/>
          </a:prstGeom>
        </p:spPr>
        <p:txBody>
          <a:bodyPr/>
          <a:lstStyle/>
          <a:p>
            <a:r>
              <a:rPr lang="el-GR" dirty="0"/>
              <a:t>Κατά τη διάρκεια της αρχικής συνάντησης, οι συντονιστές οικογενειακών πόρων ελέγχουν πάντα κάθε παιδί πριν προγραμματίσουν την αξιολόγηση και την αξιολόγηση.</a:t>
            </a:r>
          </a:p>
          <a:p>
            <a:r>
              <a:rPr lang="el-GR" dirty="0"/>
              <a:t>Μια </a:t>
            </a:r>
            <a:r>
              <a:rPr lang="el-GR" dirty="0" err="1"/>
              <a:t>αληθεια</a:t>
            </a:r>
            <a:endParaRPr lang="el-GR" dirty="0"/>
          </a:p>
          <a:p>
            <a:r>
              <a:rPr lang="el-GR" dirty="0"/>
              <a:t>Β) λάθος</a:t>
            </a:r>
            <a:endParaRPr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2"/>
          <p:cNvSpPr txBox="1">
            <a:spLocks noGrp="1"/>
          </p:cNvSpPr>
          <p:nvPr>
            <p:ph type="body" sz="quarter" idx="1"/>
          </p:nvPr>
        </p:nvSpPr>
        <p:spPr>
          <a:xfrm>
            <a:off x="236975" y="3759199"/>
            <a:ext cx="5406444" cy="2890984"/>
          </a:xfrm>
          <a:prstGeom prst="rect">
            <a:avLst/>
          </a:prstGeom>
        </p:spPr>
        <p:txBody>
          <a:bodyPr/>
          <a:lstStyle/>
          <a:p>
            <a:pPr marL="0" indent="0">
              <a:lnSpc>
                <a:spcPct val="81000"/>
              </a:lnSpc>
              <a:buSzTx/>
              <a:buNone/>
              <a:defRPr sz="1600"/>
            </a:pPr>
            <a:r>
              <a:rPr lang="el-GR" dirty="0"/>
              <a:t>Εκτίμηση</a:t>
            </a:r>
          </a:p>
          <a:p>
            <a:pPr marL="0" indent="0">
              <a:lnSpc>
                <a:spcPct val="81000"/>
              </a:lnSpc>
              <a:buSzTx/>
              <a:buNone/>
              <a:defRPr sz="1600"/>
            </a:pPr>
            <a:r>
              <a:rPr lang="el-GR" dirty="0" err="1"/>
              <a:t>Αιρετότητα</a:t>
            </a:r>
            <a:endParaRPr lang="el-GR" dirty="0"/>
          </a:p>
          <a:p>
            <a:pPr marL="0" indent="0">
              <a:lnSpc>
                <a:spcPct val="81000"/>
              </a:lnSpc>
              <a:buSzTx/>
              <a:buNone/>
              <a:defRPr sz="1600"/>
            </a:pPr>
            <a:r>
              <a:rPr lang="el-GR" dirty="0"/>
              <a:t>Κατάσταση ανάπτυξης σε αυτούς τους τομείς ανάπτυξης:</a:t>
            </a:r>
          </a:p>
          <a:p>
            <a:pPr marL="0" indent="0">
              <a:lnSpc>
                <a:spcPct val="81000"/>
              </a:lnSpc>
              <a:buSzTx/>
              <a:buNone/>
              <a:defRPr sz="1600"/>
            </a:pPr>
            <a:r>
              <a:rPr lang="el-GR" dirty="0"/>
              <a:t>Φυσική (ακοή, όραση, λεπτός κινητήρας και μεικτός κινητήρας)</a:t>
            </a:r>
          </a:p>
          <a:p>
            <a:pPr marL="0" indent="0">
              <a:lnSpc>
                <a:spcPct val="81000"/>
              </a:lnSpc>
              <a:buSzTx/>
              <a:buNone/>
              <a:defRPr sz="1600"/>
            </a:pPr>
            <a:r>
              <a:rPr lang="el-GR" dirty="0"/>
              <a:t>Επικοινωνία (εκφραστική και δεκτική)</a:t>
            </a:r>
          </a:p>
          <a:p>
            <a:pPr marL="0" indent="0">
              <a:lnSpc>
                <a:spcPct val="81000"/>
              </a:lnSpc>
              <a:buSzTx/>
              <a:buNone/>
              <a:defRPr sz="1600"/>
            </a:pPr>
            <a:r>
              <a:rPr lang="el-GR" dirty="0"/>
              <a:t>Γνωστική</a:t>
            </a:r>
          </a:p>
          <a:p>
            <a:pPr marL="0" indent="0">
              <a:lnSpc>
                <a:spcPct val="81000"/>
              </a:lnSpc>
              <a:buSzTx/>
              <a:buNone/>
              <a:defRPr sz="1600"/>
            </a:pPr>
            <a:r>
              <a:rPr lang="el-GR" dirty="0"/>
              <a:t>Προσαρμοστικό</a:t>
            </a:r>
          </a:p>
          <a:p>
            <a:pPr marL="0" indent="0">
              <a:lnSpc>
                <a:spcPct val="81000"/>
              </a:lnSpc>
              <a:buSzTx/>
              <a:buNone/>
              <a:defRPr sz="1600"/>
            </a:pPr>
            <a:r>
              <a:rPr lang="el-GR" dirty="0" err="1"/>
              <a:t>Κοινωνικο</a:t>
            </a:r>
            <a:r>
              <a:rPr lang="el-GR" dirty="0"/>
              <a:t>-συναισθηματικό</a:t>
            </a:r>
            <a:endParaRPr dirty="0"/>
          </a:p>
        </p:txBody>
      </p:sp>
      <p:sp>
        <p:nvSpPr>
          <p:cNvPr id="289" name="Content Placeholder 2"/>
          <p:cNvSpPr txBox="1"/>
          <p:nvPr/>
        </p:nvSpPr>
        <p:spPr>
          <a:xfrm>
            <a:off x="6734296" y="3759199"/>
            <a:ext cx="5315004"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lnSpcReduction="10000"/>
          </a:bodyPr>
          <a:lstStyle/>
          <a:p>
            <a:pPr defTabSz="914400">
              <a:lnSpc>
                <a:spcPct val="90000"/>
              </a:lnSpc>
              <a:spcBef>
                <a:spcPts val="1000"/>
              </a:spcBef>
              <a:defRPr>
                <a:solidFill>
                  <a:srgbClr val="FFFFFF"/>
                </a:solidFill>
              </a:defRPr>
            </a:pPr>
            <a:r>
              <a:rPr lang="el-GR" dirty="0"/>
              <a:t>Εκτίμηση</a:t>
            </a:r>
          </a:p>
          <a:p>
            <a:pPr defTabSz="914400">
              <a:lnSpc>
                <a:spcPct val="90000"/>
              </a:lnSpc>
              <a:spcBef>
                <a:spcPts val="1000"/>
              </a:spcBef>
              <a:defRPr>
                <a:solidFill>
                  <a:srgbClr val="FFFFFF"/>
                </a:solidFill>
              </a:defRPr>
            </a:pPr>
            <a:r>
              <a:rPr lang="el-GR" dirty="0"/>
              <a:t>Στόχοι της αξιολόγησης</a:t>
            </a:r>
          </a:p>
          <a:p>
            <a:pPr defTabSz="914400">
              <a:lnSpc>
                <a:spcPct val="90000"/>
              </a:lnSpc>
              <a:spcBef>
                <a:spcPts val="1000"/>
              </a:spcBef>
              <a:defRPr>
                <a:solidFill>
                  <a:srgbClr val="FFFFFF"/>
                </a:solidFill>
              </a:defRPr>
            </a:pPr>
            <a:r>
              <a:rPr lang="el-GR" dirty="0"/>
              <a:t>Να εντοπίσει τις δυνάμεις και τις ανάγκες των παιδιών</a:t>
            </a:r>
          </a:p>
          <a:p>
            <a:pPr defTabSz="914400">
              <a:lnSpc>
                <a:spcPct val="90000"/>
              </a:lnSpc>
              <a:spcBef>
                <a:spcPts val="1000"/>
              </a:spcBef>
              <a:defRPr>
                <a:solidFill>
                  <a:srgbClr val="FFFFFF"/>
                </a:solidFill>
              </a:defRPr>
            </a:pPr>
            <a:r>
              <a:rPr lang="el-GR" dirty="0"/>
              <a:t>Ικανότητες των παιδιών που σχετίζονται με:</a:t>
            </a:r>
          </a:p>
          <a:p>
            <a:pPr defTabSz="914400">
              <a:lnSpc>
                <a:spcPct val="90000"/>
              </a:lnSpc>
              <a:spcBef>
                <a:spcPts val="1000"/>
              </a:spcBef>
              <a:defRPr>
                <a:solidFill>
                  <a:srgbClr val="FFFFFF"/>
                </a:solidFill>
              </a:defRPr>
            </a:pPr>
            <a:r>
              <a:rPr lang="el-GR" dirty="0"/>
              <a:t>Θετικές </a:t>
            </a:r>
            <a:r>
              <a:rPr lang="el-GR" dirty="0" err="1"/>
              <a:t>κοινωνικο</a:t>
            </a:r>
            <a:r>
              <a:rPr lang="el-GR" dirty="0"/>
              <a:t>-συναισθηματικές δεξιότητες</a:t>
            </a:r>
          </a:p>
          <a:p>
            <a:pPr defTabSz="914400">
              <a:lnSpc>
                <a:spcPct val="90000"/>
              </a:lnSpc>
              <a:spcBef>
                <a:spcPts val="1000"/>
              </a:spcBef>
              <a:defRPr>
                <a:solidFill>
                  <a:srgbClr val="FFFFFF"/>
                </a:solidFill>
              </a:defRPr>
            </a:pPr>
            <a:r>
              <a:rPr lang="el-GR" dirty="0"/>
              <a:t>Απόκτηση και χρήση γνώσεων και δεξιοτήτων</a:t>
            </a:r>
          </a:p>
          <a:p>
            <a:pPr defTabSz="914400">
              <a:lnSpc>
                <a:spcPct val="90000"/>
              </a:lnSpc>
              <a:spcBef>
                <a:spcPts val="1000"/>
              </a:spcBef>
              <a:defRPr>
                <a:solidFill>
                  <a:srgbClr val="FFFFFF"/>
                </a:solidFill>
              </a:defRPr>
            </a:pPr>
            <a:r>
              <a:rPr lang="el-GR" dirty="0"/>
              <a:t>Χρήση κατάλληλων συμπεριφορών για την κάλυψη των αναγκών τους</a:t>
            </a:r>
            <a:endParaRPr dirty="0"/>
          </a:p>
        </p:txBody>
      </p:sp>
      <p:sp>
        <p:nvSpPr>
          <p:cNvPr id="290" name="CHILD EVALUATION AND FUNCTIONAL ASSESSMENT"/>
          <p:cNvSpPr txBox="1"/>
          <p:nvPr/>
        </p:nvSpPr>
        <p:spPr>
          <a:xfrm>
            <a:off x="1712699" y="2431545"/>
            <a:ext cx="9613862"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lang="el-GR" dirty="0"/>
              <a:t>ΑΞΙΟΛΟΓΗΣΗ ΠΑΙΔΙΟΥ ΚΑΙ ΛΕΙΤΟΥΡΓΙΚΗ ΑΞΙΟΛΟΓΗΣΗ</a:t>
            </a:r>
            <a:endParaRPr dirty="0"/>
          </a:p>
        </p:txBody>
      </p:sp>
      <p:sp>
        <p:nvSpPr>
          <p:cNvPr id="291" name="Title 1"/>
          <p:cNvSpPr txBox="1">
            <a:spLocks noGrp="1"/>
          </p:cNvSpPr>
          <p:nvPr>
            <p:ph type="title"/>
          </p:nvPr>
        </p:nvSpPr>
        <p:spPr>
          <a:xfrm>
            <a:off x="816246" y="922167"/>
            <a:ext cx="9613862" cy="743064"/>
          </a:xfrm>
          <a:prstGeom prst="rect">
            <a:avLst/>
          </a:prstGeom>
        </p:spPr>
        <p:txBody>
          <a:bodyPr/>
          <a:lstStyle>
            <a:lvl1pPr algn="ctr"/>
          </a:lstStyle>
          <a:p>
            <a:r>
              <a:rPr lang="el-GR" dirty="0"/>
              <a:t>Διαδικασία </a:t>
            </a:r>
            <a:r>
              <a:rPr lang="it-IT" dirty="0"/>
              <a:t>IFSP</a:t>
            </a:r>
            <a:endParaRPr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294" name="Content Placeholder 2"/>
          <p:cNvSpPr txBox="1">
            <a:spLocks noGrp="1"/>
          </p:cNvSpPr>
          <p:nvPr>
            <p:ph type="body" idx="1"/>
          </p:nvPr>
        </p:nvSpPr>
        <p:spPr>
          <a:xfrm>
            <a:off x="680320" y="2336873"/>
            <a:ext cx="9613863" cy="3599317"/>
          </a:xfrm>
          <a:prstGeom prst="rect">
            <a:avLst/>
          </a:prstGeom>
        </p:spPr>
        <p:txBody>
          <a:bodyPr/>
          <a:lstStyle/>
          <a:p>
            <a:r>
              <a:rPr lang="el-GR" dirty="0"/>
              <a:t>Όλα τα παιδιά, ανεξαρτήτως αρχικής διάγνωσης, πρέπει να αξιολογούνται με κανονιστικά, τυποποιημένα εργαλεία προτού είναι επιλέξιμα για υπηρεσίες RI.</a:t>
            </a:r>
          </a:p>
          <a:p>
            <a:r>
              <a:rPr lang="el-GR" dirty="0"/>
              <a:t>Μια </a:t>
            </a:r>
            <a:r>
              <a:rPr lang="el-GR" dirty="0" err="1"/>
              <a:t>αληθεια</a:t>
            </a:r>
            <a:endParaRPr lang="el-GR" dirty="0"/>
          </a:p>
          <a:p>
            <a:r>
              <a:rPr lang="el-GR" dirty="0"/>
              <a:t>Β) λάθος</a:t>
            </a:r>
            <a:endParaRPr dirty="0"/>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Content Placeholder 2"/>
          <p:cNvSpPr txBox="1">
            <a:spLocks noGrp="1"/>
          </p:cNvSpPr>
          <p:nvPr>
            <p:ph type="body" sz="quarter" idx="1"/>
          </p:nvPr>
        </p:nvSpPr>
        <p:spPr>
          <a:xfrm>
            <a:off x="258069" y="3446632"/>
            <a:ext cx="4676770" cy="2890983"/>
          </a:xfrm>
          <a:prstGeom prst="rect">
            <a:avLst/>
          </a:prstGeom>
        </p:spPr>
        <p:txBody>
          <a:bodyPr/>
          <a:lstStyle/>
          <a:p>
            <a:pPr marL="0" indent="0">
              <a:buSzTx/>
              <a:buNone/>
            </a:pPr>
            <a:r>
              <a:rPr lang="el-GR" dirty="0"/>
              <a:t>Στοιχεία του IFSP:</a:t>
            </a:r>
          </a:p>
          <a:p>
            <a:pPr marL="0" indent="0">
              <a:buSzTx/>
              <a:buNone/>
            </a:pPr>
            <a:r>
              <a:rPr lang="el-GR" dirty="0"/>
              <a:t>Η κατάσταση του παιδιού</a:t>
            </a:r>
          </a:p>
          <a:p>
            <a:pPr marL="0" indent="0">
              <a:buSzTx/>
              <a:buNone/>
            </a:pPr>
            <a:r>
              <a:rPr lang="el-GR" dirty="0"/>
              <a:t>Οικογενειακές πληροφορίες</a:t>
            </a:r>
          </a:p>
          <a:p>
            <a:pPr marL="0" indent="0">
              <a:buSzTx/>
              <a:buNone/>
            </a:pPr>
            <a:r>
              <a:rPr lang="el-GR" dirty="0"/>
              <a:t>Αποτελέσματα</a:t>
            </a:r>
          </a:p>
          <a:p>
            <a:pPr marL="0" indent="0">
              <a:buSzTx/>
              <a:buNone/>
            </a:pPr>
            <a:r>
              <a:rPr lang="el-GR" dirty="0"/>
              <a:t>Υπηρεσίες ECI και κοινοτικές υπηρεσίες</a:t>
            </a:r>
            <a:endParaRPr dirty="0"/>
          </a:p>
        </p:txBody>
      </p:sp>
      <p:sp>
        <p:nvSpPr>
          <p:cNvPr id="297" name="Content Placeholder 2"/>
          <p:cNvSpPr txBox="1"/>
          <p:nvPr/>
        </p:nvSpPr>
        <p:spPr>
          <a:xfrm>
            <a:off x="6494148" y="3977133"/>
            <a:ext cx="4585330" cy="2627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90000"/>
              </a:lnSpc>
              <a:spcBef>
                <a:spcPts val="1000"/>
              </a:spcBef>
              <a:buSzPct val="100000"/>
              <a:buChar char="-"/>
              <a:defRPr sz="2400">
                <a:solidFill>
                  <a:srgbClr val="FFFFFF"/>
                </a:solidFill>
              </a:defRPr>
            </a:pPr>
            <a:r>
              <a:rPr lang="el-GR" dirty="0"/>
              <a:t>Ημερομηνίες και Διάρκεια Υπηρεσιών</a:t>
            </a:r>
          </a:p>
          <a:p>
            <a:pPr marL="228600" indent="-228600" defTabSz="914400">
              <a:lnSpc>
                <a:spcPct val="90000"/>
              </a:lnSpc>
              <a:spcBef>
                <a:spcPts val="1000"/>
              </a:spcBef>
              <a:buSzPct val="100000"/>
              <a:buChar char="-"/>
              <a:defRPr sz="2400">
                <a:solidFill>
                  <a:srgbClr val="FFFFFF"/>
                </a:solidFill>
              </a:defRPr>
            </a:pPr>
            <a:r>
              <a:rPr lang="el-GR" dirty="0"/>
              <a:t>Προσδιορισμένος Συντονιστής Υπηρεσιών</a:t>
            </a:r>
          </a:p>
          <a:p>
            <a:pPr marL="228600" indent="-228600" defTabSz="914400">
              <a:lnSpc>
                <a:spcPct val="90000"/>
              </a:lnSpc>
              <a:spcBef>
                <a:spcPts val="1000"/>
              </a:spcBef>
              <a:buSzPct val="100000"/>
              <a:buChar char="-"/>
              <a:defRPr sz="2400">
                <a:solidFill>
                  <a:srgbClr val="FFFFFF"/>
                </a:solidFill>
              </a:defRPr>
            </a:pPr>
            <a:r>
              <a:rPr lang="el-GR" dirty="0"/>
              <a:t>Βήματα για μεταβάσεις από υπηρεσίες Μέρους Γ</a:t>
            </a:r>
            <a:endParaRPr dirty="0"/>
          </a:p>
        </p:txBody>
      </p:sp>
      <p:sp>
        <p:nvSpPr>
          <p:cNvPr id="298" name="Title 1"/>
          <p:cNvSpPr txBox="1">
            <a:spLocks noGrp="1"/>
          </p:cNvSpPr>
          <p:nvPr>
            <p:ph type="title"/>
          </p:nvPr>
        </p:nvSpPr>
        <p:spPr>
          <a:xfrm>
            <a:off x="816246" y="922167"/>
            <a:ext cx="9613862" cy="743064"/>
          </a:xfrm>
          <a:prstGeom prst="rect">
            <a:avLst/>
          </a:prstGeom>
        </p:spPr>
        <p:txBody>
          <a:bodyPr/>
          <a:lstStyle>
            <a:lvl1pPr algn="ctr"/>
          </a:lstStyle>
          <a:p>
            <a:r>
              <a:rPr lang="el-GR" dirty="0"/>
              <a:t>Διαδικασία </a:t>
            </a:r>
            <a:r>
              <a:rPr lang="it-IT" dirty="0"/>
              <a:t>IFSP</a:t>
            </a:r>
            <a:endParaRPr dirty="0"/>
          </a:p>
        </p:txBody>
      </p:sp>
      <p:sp>
        <p:nvSpPr>
          <p:cNvPr id="299" name="DEVELOPMENT OF IFSP"/>
          <p:cNvSpPr txBox="1"/>
          <p:nvPr/>
        </p:nvSpPr>
        <p:spPr>
          <a:xfrm>
            <a:off x="3354463" y="2431545"/>
            <a:ext cx="742366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lang="el-GR" dirty="0"/>
              <a:t>ΑΝΑΠΤΥΞΗ </a:t>
            </a:r>
            <a:r>
              <a:rPr lang="it-IT" dirty="0"/>
              <a:t>IFSP</a:t>
            </a:r>
            <a:endParaRPr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302"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Στην ECI, τα αποτελέσματα του IFSP αναπτύσσονται με βάση λάθος στοιχεία σε τυποποιημένες δοκιμές;</a:t>
            </a:r>
          </a:p>
          <a:p>
            <a:pPr marL="0" indent="0">
              <a:buSzTx/>
              <a:buNone/>
            </a:pPr>
            <a:endParaRPr lang="el-GR" dirty="0"/>
          </a:p>
          <a:p>
            <a:pPr marL="0" indent="0">
              <a:buSzTx/>
              <a:buNone/>
            </a:pPr>
            <a:r>
              <a:rPr lang="el-GR" dirty="0"/>
              <a:t>Μια </a:t>
            </a:r>
            <a:r>
              <a:rPr lang="el-GR" dirty="0" err="1"/>
              <a:t>αληθεια</a:t>
            </a:r>
            <a:endParaRPr lang="el-GR" dirty="0"/>
          </a:p>
          <a:p>
            <a:pPr marL="0" indent="0">
              <a:buSzTx/>
              <a:buNone/>
            </a:pPr>
            <a:r>
              <a:rPr lang="el-GR" dirty="0"/>
              <a:t>Β) λάθος</a:t>
            </a:r>
            <a:endParaRPr lang="en-US"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1"/>
          <p:cNvSpPr txBox="1">
            <a:spLocks noGrp="1"/>
          </p:cNvSpPr>
          <p:nvPr>
            <p:ph type="title"/>
          </p:nvPr>
        </p:nvSpPr>
        <p:spPr>
          <a:xfrm>
            <a:off x="680320" y="753228"/>
            <a:ext cx="9613863" cy="1080939"/>
          </a:xfrm>
          <a:prstGeom prst="rect">
            <a:avLst/>
          </a:prstGeom>
        </p:spPr>
        <p:txBody>
          <a:bodyPr/>
          <a:lstStyle/>
          <a:p>
            <a:r>
              <a:rPr lang="el-GR" dirty="0"/>
              <a:t>Διαδικασία </a:t>
            </a:r>
            <a:r>
              <a:rPr lang="it-IT" dirty="0"/>
              <a:t>IFSP</a:t>
            </a:r>
            <a:endParaRPr dirty="0"/>
          </a:p>
        </p:txBody>
      </p:sp>
      <p:sp>
        <p:nvSpPr>
          <p:cNvPr id="241" name="Content Placeholder 2"/>
          <p:cNvSpPr txBox="1">
            <a:spLocks noGrp="1"/>
          </p:cNvSpPr>
          <p:nvPr>
            <p:ph type="body" idx="1"/>
          </p:nvPr>
        </p:nvSpPr>
        <p:spPr>
          <a:xfrm>
            <a:off x="680320" y="2336872"/>
            <a:ext cx="10661936" cy="4294838"/>
          </a:xfrm>
          <a:prstGeom prst="rect">
            <a:avLst/>
          </a:prstGeom>
        </p:spPr>
        <p:txBody>
          <a:bodyPr/>
          <a:lstStyle/>
          <a:p>
            <a:r>
              <a:rPr lang="el-GR" b="0" i="0" dirty="0">
                <a:solidFill>
                  <a:schemeClr val="bg1"/>
                </a:solidFill>
                <a:effectLst/>
                <a:latin typeface="Roboto" panose="02000000000000000000" pitchFamily="2" charset="0"/>
              </a:rPr>
              <a:t>Τι είναι το Εξατομικευμένο Πρόγραμμα Οικογενειακής Υπηρεσίας; (φροντιστής) </a:t>
            </a:r>
          </a:p>
          <a:p>
            <a:r>
              <a:rPr lang="el-GR" b="0" i="0" dirty="0">
                <a:solidFill>
                  <a:schemeClr val="bg1"/>
                </a:solidFill>
                <a:effectLst/>
                <a:latin typeface="Roboto" panose="02000000000000000000" pitchFamily="2" charset="0"/>
              </a:rPr>
              <a:t>Πώς εξηγώ το IFSP σε πιθανές πηγές </a:t>
            </a:r>
            <a:r>
              <a:rPr lang="el-GR" b="0" i="0" dirty="0" err="1">
                <a:solidFill>
                  <a:schemeClr val="bg1"/>
                </a:solidFill>
                <a:effectLst/>
                <a:latin typeface="Roboto" panose="02000000000000000000" pitchFamily="2" charset="0"/>
              </a:rPr>
              <a:t>επιλεξιμότητας</a:t>
            </a:r>
            <a:r>
              <a:rPr lang="el-GR" b="0" i="0" dirty="0">
                <a:solidFill>
                  <a:schemeClr val="bg1"/>
                </a:solidFill>
                <a:effectLst/>
                <a:latin typeface="Roboto" panose="02000000000000000000" pitchFamily="2" charset="0"/>
              </a:rPr>
              <a:t>; (συντονιστής οικογενειακών πόρων) </a:t>
            </a:r>
          </a:p>
          <a:p>
            <a:r>
              <a:rPr lang="el-GR" b="0" i="0" dirty="0">
                <a:solidFill>
                  <a:schemeClr val="bg1"/>
                </a:solidFill>
                <a:effectLst/>
                <a:latin typeface="Roboto" panose="02000000000000000000" pitchFamily="2" charset="0"/>
              </a:rPr>
              <a:t>Ποια είναι η σχέση του IFSP με τις υπηρεσίες που πρέπει να παρέχονται στα παιδιά; (θεραπευτής) </a:t>
            </a:r>
          </a:p>
          <a:p>
            <a:r>
              <a:rPr lang="el-GR" b="0" i="0" dirty="0">
                <a:solidFill>
                  <a:schemeClr val="bg1"/>
                </a:solidFill>
                <a:effectLst/>
                <a:latin typeface="Roboto" panose="02000000000000000000" pitchFamily="2" charset="0"/>
              </a:rPr>
              <a:t>Γιατί έρχονται γονείς παιδιών προσχολικής ηλικίας στο σχολείο ή στην τάξη μου και μιλούν για το IFSP; (δάσκαλος)</a:t>
            </a:r>
          </a:p>
          <a:p>
            <a:r>
              <a:rPr lang="el-GR" b="0" i="0" dirty="0">
                <a:solidFill>
                  <a:schemeClr val="bg1"/>
                </a:solidFill>
                <a:effectLst/>
                <a:latin typeface="Roboto" panose="02000000000000000000" pitchFamily="2" charset="0"/>
              </a:rPr>
              <a:t> Γιατί το πρόγραμμα RI απαιτεί διαφορετικές υπηρεσίες από αυτές που συνιστούσα αρχικά; (γιατρός)</a:t>
            </a:r>
            <a:endParaRPr dirty="0">
              <a:solidFill>
                <a:schemeClr val="bg1"/>
              </a:solidFill>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Content Placeholder 2"/>
          <p:cNvSpPr txBox="1">
            <a:spLocks noGrp="1"/>
          </p:cNvSpPr>
          <p:nvPr>
            <p:ph type="body" sz="quarter" idx="1"/>
          </p:nvPr>
        </p:nvSpPr>
        <p:spPr>
          <a:xfrm>
            <a:off x="236975" y="3343564"/>
            <a:ext cx="5212481" cy="2890982"/>
          </a:xfrm>
          <a:prstGeom prst="rect">
            <a:avLst/>
          </a:prstGeom>
        </p:spPr>
        <p:txBody>
          <a:bodyPr/>
          <a:lstStyle/>
          <a:p>
            <a:pPr>
              <a:buFontTx/>
              <a:buChar char="-"/>
              <a:defRPr sz="2000"/>
            </a:pPr>
            <a:r>
              <a:rPr lang="el-GR" dirty="0"/>
              <a:t>Βεβαιωθείτε ότι οι </a:t>
            </a:r>
            <a:r>
              <a:rPr lang="el-GR" dirty="0" err="1"/>
              <a:t>πάροχοι</a:t>
            </a:r>
            <a:r>
              <a:rPr lang="el-GR" dirty="0"/>
              <a:t> υπηρεσιών εφαρμόζουν τις υπηρεσίες ISPU έγκαιρα</a:t>
            </a:r>
          </a:p>
          <a:p>
            <a:pPr>
              <a:buFontTx/>
              <a:buChar char="-"/>
              <a:defRPr sz="2000"/>
            </a:pPr>
            <a:r>
              <a:rPr lang="el-GR" dirty="0"/>
              <a:t>Συντονίζει τη συνεχή παροχή υπηρεσιών και τις έγκαιρες συναντήσεις και αξιολογήσεις της ISPU</a:t>
            </a:r>
          </a:p>
          <a:p>
            <a:pPr>
              <a:buFontTx/>
              <a:buChar char="-"/>
              <a:defRPr sz="2000"/>
            </a:pPr>
            <a:r>
              <a:rPr lang="el-GR" dirty="0"/>
              <a:t>Λάβετε γονική συναίνεση/ειδοποίηση</a:t>
            </a:r>
          </a:p>
          <a:p>
            <a:pPr>
              <a:buFontTx/>
              <a:buChar char="-"/>
              <a:defRPr sz="2000"/>
            </a:pPr>
            <a:r>
              <a:rPr lang="el-GR" dirty="0"/>
              <a:t>Λάβετε ειδοποίηση από το Υπουργείο Παιδείας</a:t>
            </a:r>
            <a:endParaRPr dirty="0"/>
          </a:p>
        </p:txBody>
      </p:sp>
      <p:sp>
        <p:nvSpPr>
          <p:cNvPr id="305" name="Content Placeholder 2"/>
          <p:cNvSpPr txBox="1"/>
          <p:nvPr/>
        </p:nvSpPr>
        <p:spPr>
          <a:xfrm>
            <a:off x="6797574" y="3293193"/>
            <a:ext cx="4585331" cy="2627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lnSpcReduction="10000"/>
          </a:bodyPr>
          <a:lstStyle/>
          <a:p>
            <a:pPr marL="228600" indent="-228600" defTabSz="914400">
              <a:lnSpc>
                <a:spcPct val="81000"/>
              </a:lnSpc>
              <a:spcBef>
                <a:spcPts val="1000"/>
              </a:spcBef>
              <a:buSzPct val="100000"/>
              <a:buChar char="-"/>
              <a:defRPr sz="2000">
                <a:solidFill>
                  <a:srgbClr val="FFFFFF"/>
                </a:solidFill>
              </a:defRPr>
            </a:pPr>
            <a:r>
              <a:rPr lang="el-GR" dirty="0"/>
              <a:t>Λάβετε έντυπα συγκατάθεσης</a:t>
            </a:r>
          </a:p>
          <a:p>
            <a:pPr marL="228600" indent="-228600" defTabSz="914400">
              <a:lnSpc>
                <a:spcPct val="81000"/>
              </a:lnSpc>
              <a:spcBef>
                <a:spcPts val="1000"/>
              </a:spcBef>
              <a:buSzPct val="100000"/>
              <a:buChar char="-"/>
              <a:defRPr sz="2000">
                <a:solidFill>
                  <a:srgbClr val="FFFFFF"/>
                </a:solidFill>
              </a:defRPr>
            </a:pPr>
            <a:r>
              <a:rPr lang="el-GR" dirty="0"/>
              <a:t>Εξασφαλίστε την εφαρμογή ενός σχεδίου μετάβασης για να εξασφαλίσετε μια ομαλή μετάβαση</a:t>
            </a:r>
          </a:p>
          <a:p>
            <a:pPr marL="228600" indent="-228600" defTabSz="914400">
              <a:lnSpc>
                <a:spcPct val="81000"/>
              </a:lnSpc>
              <a:spcBef>
                <a:spcPts val="1000"/>
              </a:spcBef>
              <a:buSzPct val="100000"/>
              <a:buChar char="-"/>
              <a:defRPr sz="2000">
                <a:solidFill>
                  <a:srgbClr val="FFFFFF"/>
                </a:solidFill>
              </a:defRPr>
            </a:pPr>
            <a:r>
              <a:rPr lang="el-GR" dirty="0"/>
              <a:t>Λάβετε σχόλια μετά τη μετάβαση</a:t>
            </a:r>
          </a:p>
          <a:p>
            <a:pPr marL="228600" indent="-228600" defTabSz="914400">
              <a:lnSpc>
                <a:spcPct val="81000"/>
              </a:lnSpc>
              <a:spcBef>
                <a:spcPts val="1000"/>
              </a:spcBef>
              <a:buSzPct val="100000"/>
              <a:buChar char="-"/>
              <a:defRPr sz="2000">
                <a:solidFill>
                  <a:srgbClr val="FFFFFF"/>
                </a:solidFill>
              </a:defRPr>
            </a:pPr>
            <a:r>
              <a:rPr lang="el-GR" dirty="0"/>
              <a:t>Παρέχετε ειδοποιήσεις για ενδεχόμενο τερματισμό των υπηρεσιών</a:t>
            </a:r>
          </a:p>
          <a:p>
            <a:pPr marL="228600" indent="-228600" defTabSz="914400">
              <a:lnSpc>
                <a:spcPct val="81000"/>
              </a:lnSpc>
              <a:spcBef>
                <a:spcPts val="1000"/>
              </a:spcBef>
              <a:buSzPct val="100000"/>
              <a:buChar char="-"/>
              <a:defRPr sz="2000">
                <a:solidFill>
                  <a:srgbClr val="FFFFFF"/>
                </a:solidFill>
              </a:defRPr>
            </a:pPr>
            <a:r>
              <a:rPr lang="el-GR" dirty="0"/>
              <a:t>Κλείστε το αρχείο του παιδιού</a:t>
            </a:r>
            <a:endParaRPr dirty="0"/>
          </a:p>
        </p:txBody>
      </p:sp>
      <p:sp>
        <p:nvSpPr>
          <p:cNvPr id="306" name="Title 1"/>
          <p:cNvSpPr txBox="1">
            <a:spLocks noGrp="1"/>
          </p:cNvSpPr>
          <p:nvPr>
            <p:ph type="title"/>
          </p:nvPr>
        </p:nvSpPr>
        <p:spPr>
          <a:xfrm>
            <a:off x="816246" y="922167"/>
            <a:ext cx="9613862" cy="743064"/>
          </a:xfrm>
          <a:prstGeom prst="rect">
            <a:avLst/>
          </a:prstGeom>
        </p:spPr>
        <p:txBody>
          <a:bodyPr/>
          <a:lstStyle>
            <a:lvl1pPr algn="ctr"/>
          </a:lstStyle>
          <a:p>
            <a:r>
              <a:rPr lang="el-GR" dirty="0"/>
              <a:t>Διαδικασία </a:t>
            </a:r>
            <a:r>
              <a:rPr lang="it-IT" dirty="0"/>
              <a:t>IFSP</a:t>
            </a:r>
            <a:endParaRPr dirty="0"/>
          </a:p>
        </p:txBody>
      </p:sp>
      <p:sp>
        <p:nvSpPr>
          <p:cNvPr id="307" name="SERVICE PROVISION AND TRANSITION"/>
          <p:cNvSpPr txBox="1"/>
          <p:nvPr/>
        </p:nvSpPr>
        <p:spPr>
          <a:xfrm>
            <a:off x="2384166" y="2511628"/>
            <a:ext cx="742366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lang="el-GR" dirty="0"/>
              <a:t>ΠΑΡΟΧΗ ΥΠΗΡΕΣΙΩΝ ΚΑΙ ΜΕΤΑΒΑΣΗ</a:t>
            </a:r>
            <a:endParaRPr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itle 1"/>
          <p:cNvSpPr txBox="1">
            <a:spLocks noGrp="1"/>
          </p:cNvSpPr>
          <p:nvPr>
            <p:ph type="title"/>
          </p:nvPr>
        </p:nvSpPr>
        <p:spPr>
          <a:xfrm>
            <a:off x="680320" y="753228"/>
            <a:ext cx="9613863" cy="1080939"/>
          </a:xfrm>
          <a:prstGeom prst="rect">
            <a:avLst/>
          </a:prstGeom>
        </p:spPr>
        <p:txBody>
          <a:bodyPr/>
          <a:lstStyle/>
          <a:p>
            <a:r>
              <a:rPr lang="el-GR" dirty="0"/>
              <a:t>Ελέγξτε τις γνώσεις σας!</a:t>
            </a:r>
            <a:endParaRPr dirty="0"/>
          </a:p>
        </p:txBody>
      </p:sp>
      <p:sp>
        <p:nvSpPr>
          <p:cNvPr id="310"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p>
            <a:pPr marL="0" indent="0">
              <a:buSzTx/>
              <a:buNone/>
            </a:pPr>
            <a:r>
              <a:rPr lang="el-GR" dirty="0"/>
              <a:t>Ο οικογενειακός παιδίατρος σας ρωτά γιατί ο ΠΤ ζήτησε να προγραμματιστούν 10 συνεδρίες σε 6 μήνες αντί της αρχικής σύστασης από το PT δύο φορές την εβδομάδα;</a:t>
            </a:r>
          </a:p>
          <a:p>
            <a:pPr marL="0" indent="0">
              <a:buSzTx/>
              <a:buNone/>
            </a:pPr>
            <a:r>
              <a:rPr lang="el-GR" dirty="0"/>
              <a:t>Α) Αυτή είναι η θέση του Π.Τ</a:t>
            </a:r>
          </a:p>
          <a:p>
            <a:pPr marL="0" indent="0">
              <a:buSzTx/>
              <a:buNone/>
            </a:pPr>
            <a:r>
              <a:rPr lang="el-GR" dirty="0"/>
              <a:t>Β) Ο Συντονιστής Οικογενειακών Πόρων και η οικογένεια αποφασίζουν έτσι</a:t>
            </a:r>
          </a:p>
          <a:p>
            <a:pPr marL="0" indent="0">
              <a:buSzTx/>
              <a:buNone/>
            </a:pPr>
            <a:r>
              <a:rPr lang="el-GR" dirty="0"/>
              <a:t>Γ) Αυτή η απόφαση λαμβάνεται από την ομάδα ISPU με βάση τις υπηρεσίες που απαιτούνται για την κάλυψη των αναγκών του παιδιού και τα αποτελέσματα που προσδιορίζονται από την οικογένεια.</a:t>
            </a:r>
            <a:endParaRPr dirty="0"/>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itle 1"/>
          <p:cNvSpPr txBox="1">
            <a:spLocks noGrp="1"/>
          </p:cNvSpPr>
          <p:nvPr>
            <p:ph type="title"/>
          </p:nvPr>
        </p:nvSpPr>
        <p:spPr>
          <a:xfrm>
            <a:off x="680320" y="753228"/>
            <a:ext cx="9613863" cy="1080939"/>
          </a:xfrm>
          <a:prstGeom prst="rect">
            <a:avLst/>
          </a:prstGeom>
        </p:spPr>
        <p:txBody>
          <a:bodyPr/>
          <a:lstStyle/>
          <a:p>
            <a:endParaRPr/>
          </a:p>
        </p:txBody>
      </p:sp>
      <p:sp>
        <p:nvSpPr>
          <p:cNvPr id="313" name="Content Placeholder 2"/>
          <p:cNvSpPr txBox="1">
            <a:spLocks noGrp="1"/>
          </p:cNvSpPr>
          <p:nvPr>
            <p:ph type="body" idx="1"/>
          </p:nvPr>
        </p:nvSpPr>
        <p:spPr>
          <a:xfrm>
            <a:off x="680320" y="2336873"/>
            <a:ext cx="9613863" cy="3599317"/>
          </a:xfrm>
          <a:prstGeom prst="rect">
            <a:avLst/>
          </a:prstGeom>
        </p:spPr>
        <p:txBody>
          <a:bodyPr/>
          <a:lstStyle/>
          <a:p>
            <a:pPr marL="0" indent="0">
              <a:buSzTx/>
              <a:buNone/>
              <a:defRPr sz="3600"/>
            </a:pPr>
            <a:r>
              <a:rPr lang="el-GR" dirty="0"/>
              <a:t>ΕΠΟΜΕΝΟ</a:t>
            </a:r>
          </a:p>
          <a:p>
            <a:pPr marL="0" indent="0">
              <a:buSzTx/>
              <a:buNone/>
              <a:defRPr sz="3600"/>
            </a:pPr>
            <a:r>
              <a:rPr lang="el-GR" dirty="0"/>
              <a:t>Θέμα 4, Μέρος 3</a:t>
            </a:r>
          </a:p>
          <a:p>
            <a:pPr marL="0" indent="0">
              <a:buSzTx/>
              <a:buNone/>
              <a:defRPr sz="3600"/>
            </a:pPr>
            <a:r>
              <a:rPr lang="el-GR" dirty="0"/>
              <a:t>Περιγραφή της διαδικασίας IFSP για οικογένειες</a:t>
            </a:r>
            <a:endParaRPr dirty="0"/>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Title 1"/>
          <p:cNvSpPr txBox="1">
            <a:spLocks noGrp="1"/>
          </p:cNvSpPr>
          <p:nvPr>
            <p:ph type="ctrTitle"/>
          </p:nvPr>
        </p:nvSpPr>
        <p:spPr>
          <a:xfrm>
            <a:off x="680322" y="2733708"/>
            <a:ext cx="8144134" cy="1373071"/>
          </a:xfrm>
          <a:prstGeom prst="rect">
            <a:avLst/>
          </a:prstGeom>
        </p:spPr>
        <p:txBody>
          <a:bodyPr>
            <a:normAutofit fontScale="90000"/>
          </a:bodyPr>
          <a:lstStyle>
            <a:lvl1pPr defTabSz="566927">
              <a:defRPr sz="3348"/>
            </a:lvl1pPr>
          </a:lstStyle>
          <a:p>
            <a:r>
              <a:rPr lang="el-GR" dirty="0"/>
              <a:t>ΕΝΟΤΗΤΑ 1, ΘΕΜΑ 4, ΕΝΟΤΗΤΑ 3 Περιγραφή της διαδικασίας IFSP των οικογενειών</a:t>
            </a:r>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Title 1"/>
          <p:cNvSpPr txBox="1">
            <a:spLocks noGrp="1"/>
          </p:cNvSpPr>
          <p:nvPr>
            <p:ph type="title"/>
          </p:nvPr>
        </p:nvSpPr>
        <p:spPr>
          <a:xfrm>
            <a:off x="680320" y="753228"/>
            <a:ext cx="9613863" cy="1080939"/>
          </a:xfrm>
          <a:prstGeom prst="rect">
            <a:avLst/>
          </a:prstGeom>
        </p:spPr>
        <p:txBody>
          <a:bodyPr/>
          <a:lstStyle/>
          <a:p>
            <a:r>
              <a:rPr lang="el-GR" dirty="0"/>
              <a:t>Πώς να εξηγήσετε τη διαδικασία ISPU στις οικογένειες;</a:t>
            </a:r>
            <a:endParaRPr dirty="0"/>
          </a:p>
        </p:txBody>
      </p:sp>
      <p:sp>
        <p:nvSpPr>
          <p:cNvPr id="318" name="Content Placeholder 2"/>
          <p:cNvSpPr txBox="1">
            <a:spLocks noGrp="1"/>
          </p:cNvSpPr>
          <p:nvPr>
            <p:ph type="body" sz="half" idx="1"/>
          </p:nvPr>
        </p:nvSpPr>
        <p:spPr>
          <a:xfrm>
            <a:off x="-1" y="1985891"/>
            <a:ext cx="5680366" cy="4872109"/>
          </a:xfrm>
          <a:prstGeom prst="rect">
            <a:avLst/>
          </a:prstGeom>
        </p:spPr>
        <p:txBody>
          <a:bodyPr/>
          <a:lstStyle/>
          <a:p>
            <a:pPr marL="0" indent="0">
              <a:buSzTx/>
              <a:buNone/>
            </a:pPr>
            <a:r>
              <a:rPr lang="el-GR" dirty="0"/>
              <a:t>Η διαδικασία IFSP περιλαμβάνει:</a:t>
            </a:r>
          </a:p>
          <a:p>
            <a:pPr marL="0" indent="0">
              <a:buSzTx/>
              <a:buNone/>
            </a:pPr>
            <a:endParaRPr lang="el-GR" dirty="0"/>
          </a:p>
          <a:p>
            <a:pPr marL="0" indent="0">
              <a:buSzTx/>
              <a:buNone/>
            </a:pPr>
            <a:r>
              <a:rPr lang="el-GR" dirty="0"/>
              <a:t>1. Προσδιορισμός και σύσταση</a:t>
            </a:r>
          </a:p>
          <a:p>
            <a:pPr marL="0" indent="0">
              <a:buSzTx/>
              <a:buNone/>
            </a:pPr>
            <a:r>
              <a:rPr lang="el-GR" dirty="0"/>
              <a:t>2. Υποδοχή και αξιολόγηση της οικογένειας</a:t>
            </a:r>
          </a:p>
          <a:p>
            <a:pPr marL="0" indent="0">
              <a:buSzTx/>
              <a:buNone/>
            </a:pPr>
            <a:r>
              <a:rPr lang="el-GR" dirty="0"/>
              <a:t>3. Αξιολόγηση και αξιολόγηση του παιδιού</a:t>
            </a:r>
          </a:p>
          <a:p>
            <a:pPr marL="0" indent="0">
              <a:buSzTx/>
              <a:buNone/>
            </a:pPr>
            <a:r>
              <a:rPr lang="el-GR" dirty="0"/>
              <a:t>4. Ανάπτυξη IFSP</a:t>
            </a:r>
          </a:p>
          <a:p>
            <a:pPr marL="0" indent="0">
              <a:buSzTx/>
              <a:buNone/>
            </a:pPr>
            <a:r>
              <a:rPr lang="el-GR" dirty="0"/>
              <a:t>5. Παράδοση Υπηρεσιών και Μετάβαση</a:t>
            </a:r>
            <a:endParaRPr dirty="0"/>
          </a:p>
        </p:txBody>
      </p:sp>
      <p:sp>
        <p:nvSpPr>
          <p:cNvPr id="319" name="Content Placeholder 2"/>
          <p:cNvSpPr txBox="1"/>
          <p:nvPr/>
        </p:nvSpPr>
        <p:spPr>
          <a:xfrm>
            <a:off x="6192519" y="1985891"/>
            <a:ext cx="5588926" cy="48721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ct val="90000"/>
              </a:lnSpc>
              <a:spcBef>
                <a:spcPts val="1000"/>
              </a:spcBef>
              <a:defRPr sz="2400">
                <a:solidFill>
                  <a:srgbClr val="FFFFFF"/>
                </a:solidFill>
              </a:defRPr>
            </a:pPr>
            <a:endParaRPr dirty="0"/>
          </a:p>
          <a:p>
            <a:pPr defTabSz="914400">
              <a:lnSpc>
                <a:spcPct val="90000"/>
              </a:lnSpc>
              <a:spcBef>
                <a:spcPts val="1000"/>
              </a:spcBef>
              <a:defRPr sz="2400">
                <a:solidFill>
                  <a:srgbClr val="FFFFFF"/>
                </a:solidFill>
              </a:defRPr>
            </a:pPr>
            <a:r>
              <a:rPr lang="el-GR" dirty="0"/>
              <a:t>Ποιο από αυτά τα 5 στοιχεία έχετε εξηγήσει στις οικογένειες; Ποιο από αυτά τα 5 σας έχει λείψει στο παρελθόν;</a:t>
            </a:r>
          </a:p>
          <a:p>
            <a:pPr defTabSz="914400">
              <a:lnSpc>
                <a:spcPct val="90000"/>
              </a:lnSpc>
              <a:spcBef>
                <a:spcPts val="1000"/>
              </a:spcBef>
              <a:defRPr sz="2400">
                <a:solidFill>
                  <a:srgbClr val="FFFFFF"/>
                </a:solidFill>
              </a:defRPr>
            </a:pPr>
            <a:endParaRPr lang="el-GR" dirty="0"/>
          </a:p>
          <a:p>
            <a:pPr defTabSz="914400">
              <a:lnSpc>
                <a:spcPct val="90000"/>
              </a:lnSpc>
              <a:spcBef>
                <a:spcPts val="1000"/>
              </a:spcBef>
              <a:defRPr sz="2400">
                <a:solidFill>
                  <a:srgbClr val="FFFFFF"/>
                </a:solidFill>
              </a:defRPr>
            </a:pPr>
            <a:r>
              <a:rPr lang="el-GR" dirty="0"/>
              <a:t>Γνωρίζατε τη διαδικασία IFSP;</a:t>
            </a:r>
          </a:p>
          <a:p>
            <a:pPr defTabSz="914400">
              <a:lnSpc>
                <a:spcPct val="90000"/>
              </a:lnSpc>
              <a:spcBef>
                <a:spcPts val="1000"/>
              </a:spcBef>
              <a:defRPr sz="2400">
                <a:solidFill>
                  <a:srgbClr val="FFFFFF"/>
                </a:solidFill>
              </a:defRPr>
            </a:pPr>
            <a:r>
              <a:rPr lang="el-GR" dirty="0"/>
              <a:t>Πώς περιγράφατε το RI στο παρελθόν;</a:t>
            </a:r>
          </a:p>
          <a:p>
            <a:pPr defTabSz="914400">
              <a:lnSpc>
                <a:spcPct val="90000"/>
              </a:lnSpc>
              <a:spcBef>
                <a:spcPts val="1000"/>
              </a:spcBef>
              <a:defRPr sz="2400">
                <a:solidFill>
                  <a:srgbClr val="FFFFFF"/>
                </a:solidFill>
              </a:defRPr>
            </a:pPr>
            <a:r>
              <a:rPr lang="el-GR" dirty="0"/>
              <a:t>Πώς συγκρίνεται αυτό με αυτό που περιγράφεται σε αυτό το νήμα;</a:t>
            </a:r>
            <a:endParaRPr dirty="0"/>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Title 1"/>
          <p:cNvSpPr txBox="1">
            <a:spLocks noGrp="1"/>
          </p:cNvSpPr>
          <p:nvPr>
            <p:ph type="title"/>
          </p:nvPr>
        </p:nvSpPr>
        <p:spPr>
          <a:xfrm>
            <a:off x="680320" y="753228"/>
            <a:ext cx="9613863" cy="1080939"/>
          </a:xfrm>
          <a:prstGeom prst="rect">
            <a:avLst/>
          </a:prstGeom>
        </p:spPr>
        <p:txBody>
          <a:bodyPr/>
          <a:lstStyle/>
          <a:p>
            <a:endParaRPr/>
          </a:p>
        </p:txBody>
      </p:sp>
      <p:sp>
        <p:nvSpPr>
          <p:cNvPr id="322" name="Content Placeholder 2"/>
          <p:cNvSpPr txBox="1">
            <a:spLocks noGrp="1"/>
          </p:cNvSpPr>
          <p:nvPr>
            <p:ph type="body" idx="1"/>
          </p:nvPr>
        </p:nvSpPr>
        <p:spPr>
          <a:xfrm>
            <a:off x="680320" y="2336873"/>
            <a:ext cx="9613863" cy="3599317"/>
          </a:xfrm>
          <a:prstGeom prst="rect">
            <a:avLst/>
          </a:prstGeom>
        </p:spPr>
        <p:txBody>
          <a:bodyPr/>
          <a:lstStyle>
            <a:lvl1pPr marL="0" indent="0">
              <a:buSzTx/>
              <a:buNone/>
            </a:lvl1pPr>
          </a:lstStyle>
          <a:p>
            <a:r>
              <a:rPr lang="el-GR" dirty="0"/>
              <a:t>«Οι οικογένειες πρέπει να έχουν μια σαφή περιγραφή του τι περιλαμβάνει αυτό το πρόγραμμα και ποιοι είναι οι ρόλοι τους για να συμμετάσχουν».</a:t>
            </a:r>
            <a:endParaRPr dirty="0"/>
          </a:p>
        </p:txBody>
      </p:sp>
      <p:pic>
        <p:nvPicPr>
          <p:cNvPr id="323" name="Picture 3" descr="Picture 3"/>
          <p:cNvPicPr>
            <a:picLocks noChangeAspect="1"/>
          </p:cNvPicPr>
          <p:nvPr/>
        </p:nvPicPr>
        <p:blipFill>
          <a:blip r:embed="rId2"/>
          <a:stretch>
            <a:fillRect/>
          </a:stretch>
        </p:blipFill>
        <p:spPr>
          <a:xfrm>
            <a:off x="2760142" y="3874027"/>
            <a:ext cx="5081532" cy="2911998"/>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itle 1"/>
          <p:cNvSpPr txBox="1">
            <a:spLocks noGrp="1"/>
          </p:cNvSpPr>
          <p:nvPr>
            <p:ph type="title"/>
          </p:nvPr>
        </p:nvSpPr>
        <p:spPr>
          <a:xfrm>
            <a:off x="680320" y="753228"/>
            <a:ext cx="9613863" cy="1080939"/>
          </a:xfrm>
          <a:prstGeom prst="rect">
            <a:avLst/>
          </a:prstGeom>
        </p:spPr>
        <p:txBody>
          <a:bodyPr/>
          <a:lstStyle/>
          <a:p>
            <a:r>
              <a:rPr lang="el-GR" dirty="0"/>
              <a:t>Τι πρέπει να γνωρίζουν οι οικογένειες;</a:t>
            </a:r>
            <a:endParaRPr dirty="0"/>
          </a:p>
        </p:txBody>
      </p:sp>
      <p:sp>
        <p:nvSpPr>
          <p:cNvPr id="326" name="Content Placeholder 2"/>
          <p:cNvSpPr txBox="1">
            <a:spLocks noGrp="1"/>
          </p:cNvSpPr>
          <p:nvPr>
            <p:ph type="body" idx="1"/>
          </p:nvPr>
        </p:nvSpPr>
        <p:spPr>
          <a:xfrm>
            <a:off x="680320" y="2336873"/>
            <a:ext cx="9613863" cy="3599317"/>
          </a:xfrm>
          <a:prstGeom prst="rect">
            <a:avLst/>
          </a:prstGeom>
        </p:spPr>
        <p:txBody>
          <a:bodyPr/>
          <a:lstStyle/>
          <a:p>
            <a:r>
              <a:rPr lang="el-GR" dirty="0"/>
              <a:t>Τι μπορεί να περιλαμβάνει η διαδικασία IFSP</a:t>
            </a:r>
          </a:p>
          <a:p>
            <a:r>
              <a:rPr lang="el-GR" dirty="0"/>
              <a:t>Τα δικαιώματα των οικογενειών και κάποιες ρυθμίσεις</a:t>
            </a:r>
          </a:p>
          <a:p>
            <a:r>
              <a:rPr lang="el-GR" dirty="0"/>
              <a:t>Ποιος θα εμπλακεί στη ζωή του παιδιού και της οικογένειας</a:t>
            </a:r>
          </a:p>
          <a:p>
            <a:r>
              <a:rPr lang="el-GR" dirty="0"/>
              <a:t>Ποιος θα είναι ο ρόλος του κάθε ανθρώπου</a:t>
            </a:r>
            <a:endParaRPr dirty="0"/>
          </a:p>
        </p:txBody>
      </p:sp>
      <p:pic>
        <p:nvPicPr>
          <p:cNvPr id="327" name="Picture 3" descr="Picture 3"/>
          <p:cNvPicPr>
            <a:picLocks noChangeAspect="1"/>
          </p:cNvPicPr>
          <p:nvPr/>
        </p:nvPicPr>
        <p:blipFill>
          <a:blip r:embed="rId2"/>
          <a:stretch>
            <a:fillRect/>
          </a:stretch>
        </p:blipFill>
        <p:spPr>
          <a:xfrm>
            <a:off x="8141793" y="4206018"/>
            <a:ext cx="3357478" cy="2326513"/>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Title 1"/>
          <p:cNvSpPr txBox="1">
            <a:spLocks noGrp="1"/>
          </p:cNvSpPr>
          <p:nvPr>
            <p:ph type="title"/>
          </p:nvPr>
        </p:nvSpPr>
        <p:spPr>
          <a:xfrm>
            <a:off x="680320" y="753228"/>
            <a:ext cx="9613863" cy="1080939"/>
          </a:xfrm>
          <a:prstGeom prst="rect">
            <a:avLst/>
          </a:prstGeom>
        </p:spPr>
        <p:txBody>
          <a:bodyPr/>
          <a:lstStyle/>
          <a:p>
            <a:r>
              <a:rPr lang="el-GR" dirty="0"/>
              <a:t>Τι μπορεί να περιλαμβάνει η διαδικασία IFSP;</a:t>
            </a:r>
            <a:endParaRPr dirty="0"/>
          </a:p>
        </p:txBody>
      </p:sp>
      <p:sp>
        <p:nvSpPr>
          <p:cNvPr id="330" name="Content Placeholder 2"/>
          <p:cNvSpPr txBox="1">
            <a:spLocks noGrp="1"/>
          </p:cNvSpPr>
          <p:nvPr>
            <p:ph type="body" idx="1"/>
          </p:nvPr>
        </p:nvSpPr>
        <p:spPr>
          <a:xfrm>
            <a:off x="73890" y="2022763"/>
            <a:ext cx="11822547" cy="4692072"/>
          </a:xfrm>
          <a:prstGeom prst="rect">
            <a:avLst/>
          </a:prstGeom>
        </p:spPr>
        <p:txBody>
          <a:bodyPr>
            <a:normAutofit fontScale="92500"/>
          </a:bodyPr>
          <a:lstStyle/>
          <a:p>
            <a:pPr marL="0" indent="0">
              <a:buSzTx/>
              <a:buNone/>
              <a:defRPr sz="2200"/>
            </a:pPr>
            <a:r>
              <a:rPr lang="el-GR" dirty="0"/>
              <a:t>Η διαδικασία IFSP περιλαμβάνει:</a:t>
            </a:r>
          </a:p>
          <a:p>
            <a:pPr marL="0" indent="0">
              <a:buSzTx/>
              <a:buNone/>
              <a:defRPr sz="2200"/>
            </a:pPr>
            <a:r>
              <a:rPr lang="el-GR" dirty="0"/>
              <a:t>- Συζήτηση με την οικογένεια σχετικά με τις προτεραιότητες, τους πόρους, τις ανάγκες και τα δικαιώματά τους</a:t>
            </a:r>
          </a:p>
          <a:p>
            <a:pPr marL="0" indent="0">
              <a:buSzTx/>
              <a:buNone/>
              <a:defRPr sz="2200"/>
            </a:pPr>
            <a:r>
              <a:rPr lang="el-GR" dirty="0"/>
              <a:t>- Παρατηρήσεις του παιδιού</a:t>
            </a:r>
          </a:p>
          <a:p>
            <a:pPr marL="0" indent="0">
              <a:buSzTx/>
              <a:buNone/>
              <a:defRPr sz="2200"/>
            </a:pPr>
            <a:r>
              <a:rPr lang="el-GR" dirty="0"/>
              <a:t>- Εξαρτάται από την τυπική </a:t>
            </a:r>
            <a:r>
              <a:rPr lang="el-GR" dirty="0" err="1"/>
              <a:t>επιλεξιμότητα</a:t>
            </a:r>
            <a:endParaRPr lang="el-GR" dirty="0"/>
          </a:p>
          <a:p>
            <a:pPr marL="0" indent="0">
              <a:buSzTx/>
              <a:buNone/>
              <a:defRPr sz="2200"/>
            </a:pPr>
            <a:r>
              <a:rPr lang="el-GR" dirty="0"/>
              <a:t>- Συνεχής αξιολόγηση</a:t>
            </a:r>
          </a:p>
          <a:p>
            <a:pPr marL="0" indent="0">
              <a:buSzTx/>
              <a:buNone/>
              <a:defRPr sz="2200"/>
            </a:pPr>
            <a:r>
              <a:rPr lang="el-GR" dirty="0"/>
              <a:t>Μία ή περισσότερες συναντήσεις όπου μοιράζονται τα αποτελέσματα της αξιολόγησης, αναπτύσσονται αποτελέσματα για το παιδί και την οικογένεια, εξηγούνται στρατηγικές και δραστηριότητες για την επίτευξη αυτών των αποτελεσμάτων και λαμβάνονται αποφάσεις σχετικά με την παροχή υπηρεσιών</a:t>
            </a:r>
          </a:p>
          <a:p>
            <a:pPr marL="0" indent="0">
              <a:buSzTx/>
              <a:buNone/>
              <a:defRPr sz="2200"/>
            </a:pPr>
            <a:endParaRPr lang="el-GR" dirty="0"/>
          </a:p>
          <a:p>
            <a:pPr marL="0" indent="0">
              <a:buSzTx/>
              <a:buNone/>
              <a:defRPr sz="2200"/>
            </a:pPr>
            <a:r>
              <a:rPr lang="el-GR" dirty="0"/>
              <a:t>Οι γονείς θα πρέπει να μιλήσουν για τις καθημερινές τους συνήθειες και να εντοπίσουν τρόπους με τους οποίους θα ήθελαν να υποστηρίζονται στο πλαίσιο των καθημερινών τους δραστηριοτήτων, του πολιτισμού και της κοινότητάς τους.</a:t>
            </a:r>
            <a:endParaRPr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Title 1"/>
          <p:cNvSpPr txBox="1">
            <a:spLocks noGrp="1"/>
          </p:cNvSpPr>
          <p:nvPr>
            <p:ph type="title"/>
          </p:nvPr>
        </p:nvSpPr>
        <p:spPr>
          <a:xfrm>
            <a:off x="680320" y="753228"/>
            <a:ext cx="9613863" cy="1080939"/>
          </a:xfrm>
          <a:prstGeom prst="rect">
            <a:avLst/>
          </a:prstGeom>
        </p:spPr>
        <p:txBody>
          <a:bodyPr/>
          <a:lstStyle/>
          <a:p>
            <a:r>
              <a:rPr lang="el-GR" dirty="0"/>
              <a:t>Δικαιώματα οικογενειών και ορισμένοι κανονισμοί</a:t>
            </a:r>
            <a:endParaRPr dirty="0"/>
          </a:p>
        </p:txBody>
      </p:sp>
      <p:pic>
        <p:nvPicPr>
          <p:cNvPr id="333" name="Picture 3" descr="Picture 3"/>
          <p:cNvPicPr>
            <a:picLocks noChangeAspect="1"/>
          </p:cNvPicPr>
          <p:nvPr/>
        </p:nvPicPr>
        <p:blipFill>
          <a:blip r:embed="rId2"/>
          <a:stretch>
            <a:fillRect/>
          </a:stretch>
        </p:blipFill>
        <p:spPr>
          <a:xfrm>
            <a:off x="2536719" y="2030177"/>
            <a:ext cx="5526627" cy="4776523"/>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itle 1"/>
          <p:cNvSpPr txBox="1">
            <a:spLocks noGrp="1"/>
          </p:cNvSpPr>
          <p:nvPr>
            <p:ph type="title"/>
          </p:nvPr>
        </p:nvSpPr>
        <p:spPr>
          <a:xfrm>
            <a:off x="680320" y="753228"/>
            <a:ext cx="9613863" cy="1080939"/>
          </a:xfrm>
          <a:prstGeom prst="rect">
            <a:avLst/>
          </a:prstGeom>
        </p:spPr>
        <p:txBody>
          <a:bodyPr/>
          <a:lstStyle>
            <a:lvl1pPr defTabSz="905255">
              <a:defRPr sz="3564"/>
            </a:lvl1pPr>
          </a:lstStyle>
          <a:p>
            <a:r>
              <a:rPr lang="el-GR" dirty="0"/>
              <a:t>Ποιος θα ασχοληθεί με το παιδί και την οικογένεια;</a:t>
            </a:r>
            <a:endParaRPr dirty="0"/>
          </a:p>
        </p:txBody>
      </p:sp>
      <p:sp>
        <p:nvSpPr>
          <p:cNvPr id="336"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p>
            <a:pPr marL="0" indent="0">
              <a:lnSpc>
                <a:spcPct val="81000"/>
              </a:lnSpc>
              <a:buSzTx/>
              <a:buNone/>
              <a:defRPr sz="2200"/>
            </a:pPr>
            <a:r>
              <a:rPr lang="el-GR" dirty="0"/>
              <a:t>Η ομάδα ISPU περιλαμβάνει:</a:t>
            </a:r>
          </a:p>
          <a:p>
            <a:pPr marL="0" indent="0">
              <a:lnSpc>
                <a:spcPct val="81000"/>
              </a:lnSpc>
              <a:buSzTx/>
              <a:buNone/>
              <a:defRPr sz="2200"/>
            </a:pPr>
            <a:endParaRPr lang="el-GR" dirty="0"/>
          </a:p>
          <a:p>
            <a:pPr marL="0" indent="0">
              <a:lnSpc>
                <a:spcPct val="81000"/>
              </a:lnSpc>
              <a:buSzTx/>
              <a:buNone/>
              <a:defRPr sz="2200"/>
            </a:pPr>
            <a:r>
              <a:rPr lang="el-GR" dirty="0"/>
              <a:t>Γονείς (ή/και άλλα μέλη της οικογένειας)·</a:t>
            </a:r>
          </a:p>
          <a:p>
            <a:pPr marL="0" indent="0">
              <a:lnSpc>
                <a:spcPct val="81000"/>
              </a:lnSpc>
              <a:buSzTx/>
              <a:buNone/>
              <a:defRPr sz="2200"/>
            </a:pPr>
            <a:r>
              <a:rPr lang="el-GR" dirty="0"/>
              <a:t>Δικηγόρος (εκπρόσωπος) ή άτομο εκτός οικογένειας, εφόσον το ζητήσουν οι γονείς</a:t>
            </a:r>
          </a:p>
          <a:p>
            <a:pPr marL="0" indent="0">
              <a:lnSpc>
                <a:spcPct val="81000"/>
              </a:lnSpc>
              <a:buSzTx/>
              <a:buNone/>
              <a:defRPr sz="2200"/>
            </a:pPr>
            <a:r>
              <a:rPr lang="el-GR" dirty="0"/>
              <a:t>Ένας συντονιστής οικογενειακών πόρων που έχει ήδη δουλέψει λίγο με την οικογένεια</a:t>
            </a:r>
          </a:p>
          <a:p>
            <a:pPr marL="0" indent="0">
              <a:lnSpc>
                <a:spcPct val="81000"/>
              </a:lnSpc>
              <a:buSzTx/>
              <a:buNone/>
              <a:defRPr sz="2200"/>
            </a:pPr>
            <a:r>
              <a:rPr lang="el-GR" dirty="0"/>
              <a:t>Τουλάχιστον ένας επαγγελματίας RI συμμετέχει στην αξιολόγηση και αξιολόγηση του παιδιού</a:t>
            </a:r>
          </a:p>
          <a:p>
            <a:pPr marL="0" indent="0">
              <a:lnSpc>
                <a:spcPct val="81000"/>
              </a:lnSpc>
              <a:buSzTx/>
              <a:buNone/>
              <a:defRPr sz="2200"/>
            </a:pPr>
            <a:r>
              <a:rPr lang="el-GR" dirty="0"/>
              <a:t>Κάποιοι άλλοι επαγγελματίες που θα παρέχουν υπηρεσίες στο παιδί ή την οικογένεια</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Title 1"/>
          <p:cNvSpPr txBox="1">
            <a:spLocks noGrp="1"/>
          </p:cNvSpPr>
          <p:nvPr>
            <p:ph type="title"/>
          </p:nvPr>
        </p:nvSpPr>
        <p:spPr>
          <a:xfrm>
            <a:off x="680320" y="753228"/>
            <a:ext cx="9613863" cy="1080939"/>
          </a:xfrm>
          <a:prstGeom prst="rect">
            <a:avLst/>
          </a:prstGeom>
        </p:spPr>
        <p:txBody>
          <a:bodyPr/>
          <a:lstStyle/>
          <a:p>
            <a:r>
              <a:rPr lang="el-GR" dirty="0"/>
              <a:t>Πόσο καλά γνωρίζετε τη διαδικασία IFSP;</a:t>
            </a:r>
            <a:endParaRPr dirty="0"/>
          </a:p>
        </p:txBody>
      </p:sp>
      <p:sp>
        <p:nvSpPr>
          <p:cNvPr id="244"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Τακτοποιήστε αυτές τις διαδικασίες με συγκεκριμένη σειρά:</a:t>
            </a:r>
          </a:p>
          <a:p>
            <a:pPr marL="0" indent="0">
              <a:buSzTx/>
              <a:buNone/>
            </a:pPr>
            <a:r>
              <a:rPr lang="el-GR" dirty="0"/>
              <a:t>Ανάπτυξη IFSP</a:t>
            </a:r>
          </a:p>
          <a:p>
            <a:pPr marL="0" indent="0">
              <a:buSzTx/>
              <a:buNone/>
            </a:pPr>
            <a:r>
              <a:rPr lang="el-GR" dirty="0"/>
              <a:t>Αξιολόγηση και αξιολόγηση του παιδιού</a:t>
            </a:r>
          </a:p>
          <a:p>
            <a:pPr marL="0" indent="0">
              <a:buSzTx/>
              <a:buNone/>
            </a:pPr>
            <a:r>
              <a:rPr lang="el-GR" dirty="0"/>
              <a:t>Αξιολόγηση της οικογένειας</a:t>
            </a:r>
          </a:p>
          <a:p>
            <a:pPr marL="0" indent="0">
              <a:buSzTx/>
              <a:buNone/>
            </a:pPr>
            <a:r>
              <a:rPr lang="el-GR" dirty="0"/>
              <a:t>Παράδοση και μετάβαση υπηρεσιών</a:t>
            </a:r>
          </a:p>
          <a:p>
            <a:pPr marL="0" indent="0">
              <a:buSzTx/>
              <a:buNone/>
            </a:pPr>
            <a:r>
              <a:rPr lang="el-GR" dirty="0"/>
              <a:t>Σύσταση του παιδιού για υπηρεσίες-κριτήρια </a:t>
            </a:r>
            <a:r>
              <a:rPr lang="el-GR" dirty="0" err="1"/>
              <a:t>επιλεξιμότητας</a:t>
            </a:r>
            <a:r>
              <a:rPr lang="el-GR" dirty="0"/>
              <a:t> (παραπομπή)</a:t>
            </a:r>
            <a:endParaRPr dirty="0"/>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itle 1"/>
          <p:cNvSpPr txBox="1">
            <a:spLocks noGrp="1"/>
          </p:cNvSpPr>
          <p:nvPr>
            <p:ph type="title"/>
          </p:nvPr>
        </p:nvSpPr>
        <p:spPr>
          <a:xfrm>
            <a:off x="680320" y="753228"/>
            <a:ext cx="9613863" cy="1080939"/>
          </a:xfrm>
          <a:prstGeom prst="rect">
            <a:avLst/>
          </a:prstGeom>
        </p:spPr>
        <p:txBody>
          <a:bodyPr/>
          <a:lstStyle/>
          <a:p>
            <a:r>
              <a:rPr lang="el-GR" dirty="0"/>
              <a:t>Ποιος είναι ο ρόλος του κάθε μέλους;</a:t>
            </a:r>
            <a:endParaRPr dirty="0"/>
          </a:p>
        </p:txBody>
      </p:sp>
      <p:sp>
        <p:nvSpPr>
          <p:cNvPr id="339" name="Content Placeholder 2"/>
          <p:cNvSpPr txBox="1">
            <a:spLocks noGrp="1"/>
          </p:cNvSpPr>
          <p:nvPr>
            <p:ph type="body" idx="1"/>
          </p:nvPr>
        </p:nvSpPr>
        <p:spPr>
          <a:xfrm>
            <a:off x="680320" y="2336873"/>
            <a:ext cx="9613863" cy="3599317"/>
          </a:xfrm>
          <a:prstGeom prst="rect">
            <a:avLst/>
          </a:prstGeom>
        </p:spPr>
        <p:txBody>
          <a:bodyPr/>
          <a:lstStyle>
            <a:lvl1pPr marL="0" indent="0">
              <a:buSzTx/>
              <a:buNone/>
            </a:lvl1pPr>
          </a:lstStyle>
          <a:p>
            <a:r>
              <a:rPr lang="el-GR" dirty="0"/>
              <a:t>"Ο ρόλος των επαγγελματιών της RI είναι να διευκολύνουν την ανάπτυξη, την παράδοση και την εφαρμογή της οικογενειακής ISPU και να διασφαλίσουν ότι οι υπηρεσίες παρέχονται με τρόπο που είναι υποστηρικτικός για την οικογένεια και όχι προβληματικός για τις οικογενειακές αξίες, προτεραιότητες και </a:t>
            </a:r>
            <a:r>
              <a:rPr lang="el-GR" dirty="0" err="1"/>
              <a:t>ρουτίνες</a:t>
            </a:r>
            <a:r>
              <a:rPr lang="el-GR" dirty="0"/>
              <a:t>."</a:t>
            </a:r>
            <a:endParaRPr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Title 1"/>
          <p:cNvSpPr txBox="1">
            <a:spLocks noGrp="1"/>
          </p:cNvSpPr>
          <p:nvPr>
            <p:ph type="title"/>
          </p:nvPr>
        </p:nvSpPr>
        <p:spPr>
          <a:xfrm>
            <a:off x="680320" y="753228"/>
            <a:ext cx="9613863" cy="1080939"/>
          </a:xfrm>
          <a:prstGeom prst="rect">
            <a:avLst/>
          </a:prstGeom>
        </p:spPr>
        <p:txBody>
          <a:bodyPr/>
          <a:lstStyle/>
          <a:p>
            <a:endParaRPr/>
          </a:p>
        </p:txBody>
      </p:sp>
      <p:sp>
        <p:nvSpPr>
          <p:cNvPr id="342"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ΕΠΟΜΕΝΟ</a:t>
            </a:r>
          </a:p>
          <a:p>
            <a:pPr marL="0" indent="0">
              <a:buSzTx/>
              <a:buNone/>
            </a:pPr>
            <a:endParaRPr lang="el-GR" dirty="0"/>
          </a:p>
          <a:p>
            <a:pPr marL="0" indent="0">
              <a:buSzTx/>
              <a:buNone/>
            </a:pPr>
            <a:r>
              <a:rPr lang="el-GR" dirty="0"/>
              <a:t>Ενότητα 1, Θέμα 4, Ενότητα 4 Περιγραφή της διαδικασίας IFSP Παραπομπές και μέλη της κοινότητας</a:t>
            </a:r>
            <a:endParaRPr dirty="0"/>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itle 1"/>
          <p:cNvSpPr txBox="1">
            <a:spLocks noGrp="1"/>
          </p:cNvSpPr>
          <p:nvPr>
            <p:ph type="ctrTitle"/>
          </p:nvPr>
        </p:nvSpPr>
        <p:spPr>
          <a:xfrm>
            <a:off x="680322" y="2733708"/>
            <a:ext cx="8144134" cy="1373071"/>
          </a:xfrm>
          <a:prstGeom prst="rect">
            <a:avLst/>
          </a:prstGeom>
        </p:spPr>
        <p:txBody>
          <a:bodyPr/>
          <a:lstStyle>
            <a:lvl1pPr defTabSz="448055">
              <a:defRPr sz="2646"/>
            </a:lvl1pPr>
          </a:lstStyle>
          <a:p>
            <a:r>
              <a:rPr lang="el-GR" dirty="0"/>
              <a:t>ΕΝΟΤΗΤΑ 1, ΘΕΜΑ 4, ΕΝΟΤΗΤΑ 4 Περιγραφή της διαδικασίας IFSP των ατόμων που έδωσαν μια σύσταση και των μελών της κοινότητας</a:t>
            </a:r>
            <a:endParaRPr dirty="0"/>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Title 1"/>
          <p:cNvSpPr txBox="1">
            <a:spLocks noGrp="1"/>
          </p:cNvSpPr>
          <p:nvPr>
            <p:ph type="title"/>
          </p:nvPr>
        </p:nvSpPr>
        <p:spPr>
          <a:xfrm>
            <a:off x="680320" y="753228"/>
            <a:ext cx="9613863" cy="1080939"/>
          </a:xfrm>
          <a:prstGeom prst="rect">
            <a:avLst/>
          </a:prstGeom>
        </p:spPr>
        <p:txBody>
          <a:bodyPr/>
          <a:lstStyle/>
          <a:p>
            <a:r>
              <a:rPr lang="el-GR" dirty="0"/>
              <a:t>Επεξήγηση της διαδικασίας </a:t>
            </a:r>
            <a:r>
              <a:rPr lang="it-IT" dirty="0"/>
              <a:t>ISPU</a:t>
            </a:r>
            <a:endParaRPr dirty="0"/>
          </a:p>
        </p:txBody>
      </p:sp>
      <p:sp>
        <p:nvSpPr>
          <p:cNvPr id="347" name="Content Placeholder 2"/>
          <p:cNvSpPr txBox="1">
            <a:spLocks noGrp="1"/>
          </p:cNvSpPr>
          <p:nvPr>
            <p:ph type="body" idx="1"/>
          </p:nvPr>
        </p:nvSpPr>
        <p:spPr>
          <a:xfrm>
            <a:off x="680320" y="2147032"/>
            <a:ext cx="9613863" cy="3599317"/>
          </a:xfrm>
          <a:prstGeom prst="rect">
            <a:avLst/>
          </a:prstGeom>
        </p:spPr>
        <p:txBody>
          <a:bodyPr/>
          <a:lstStyle/>
          <a:p>
            <a:pPr marL="0" indent="0">
              <a:buSzTx/>
              <a:buNone/>
            </a:pPr>
            <a:r>
              <a:rPr lang="el-GR" dirty="0"/>
              <a:t>Πώς εξηγείτε τη διαδικασία ISPU σε:</a:t>
            </a:r>
          </a:p>
          <a:p>
            <a:pPr marL="0" indent="0">
              <a:buSzTx/>
              <a:buNone/>
            </a:pPr>
            <a:r>
              <a:rPr lang="el-GR" dirty="0"/>
              <a:t>- Οι άνθρωποι που έκαναν τη σύσταση για υπηρεσίες;</a:t>
            </a:r>
          </a:p>
          <a:p>
            <a:pPr marL="0" indent="0">
              <a:buSzTx/>
              <a:buNone/>
            </a:pPr>
            <a:r>
              <a:rPr lang="el-GR" dirty="0"/>
              <a:t>- Κάποιο άλλο ενδιαφερόμενο μέλος της κοινότητας;</a:t>
            </a:r>
            <a:endParaRPr dirty="0"/>
          </a:p>
        </p:txBody>
      </p:sp>
      <p:pic>
        <p:nvPicPr>
          <p:cNvPr id="348" name="Picture 3" descr="Picture 3"/>
          <p:cNvPicPr>
            <a:picLocks noChangeAspect="1"/>
          </p:cNvPicPr>
          <p:nvPr/>
        </p:nvPicPr>
        <p:blipFill>
          <a:blip r:embed="rId2"/>
          <a:stretch>
            <a:fillRect/>
          </a:stretch>
        </p:blipFill>
        <p:spPr>
          <a:xfrm>
            <a:off x="2570779" y="3650315"/>
            <a:ext cx="4790604" cy="3141256"/>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Title 1"/>
          <p:cNvSpPr txBox="1">
            <a:spLocks noGrp="1"/>
          </p:cNvSpPr>
          <p:nvPr>
            <p:ph type="title"/>
          </p:nvPr>
        </p:nvSpPr>
        <p:spPr>
          <a:xfrm>
            <a:off x="680320" y="753228"/>
            <a:ext cx="9613863" cy="1080939"/>
          </a:xfrm>
          <a:prstGeom prst="rect">
            <a:avLst/>
          </a:prstGeom>
        </p:spPr>
        <p:txBody>
          <a:bodyPr/>
          <a:lstStyle/>
          <a:p>
            <a:r>
              <a:rPr lang="el-GR" dirty="0"/>
              <a:t>Ακαδημαϊκή εξήγηση</a:t>
            </a:r>
            <a:endParaRPr dirty="0"/>
          </a:p>
        </p:txBody>
      </p:sp>
      <p:sp>
        <p:nvSpPr>
          <p:cNvPr id="351"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Αυτή η διαδικασία είναι πιο πιθανό να είναι επιτυχής εάν περιλαμβάνει:</a:t>
            </a:r>
          </a:p>
          <a:p>
            <a:pPr marL="0" indent="0">
              <a:buSzTx/>
              <a:buNone/>
            </a:pPr>
            <a:r>
              <a:rPr lang="el-GR" dirty="0"/>
              <a:t>1. Δημιουργία τρόπου ενημέρωσης γιατρών και άλλων ατόμων που κάνουν μια σύσταση.</a:t>
            </a:r>
          </a:p>
          <a:p>
            <a:pPr marL="0" indent="0">
              <a:buSzTx/>
              <a:buNone/>
            </a:pPr>
            <a:r>
              <a:rPr lang="el-GR" dirty="0"/>
              <a:t>2. Δίνοντας έμφαση και επανάληψη ενός σημαντικού μηνύματος.</a:t>
            </a:r>
          </a:p>
          <a:p>
            <a:pPr marL="0" indent="0">
              <a:buSzTx/>
              <a:buNone/>
            </a:pPr>
            <a:r>
              <a:rPr lang="el-GR" dirty="0"/>
              <a:t>3. Χρήση συνοπτικού, γραφικού γραπτού υλικού.</a:t>
            </a:r>
          </a:p>
          <a:p>
            <a:pPr marL="0" indent="0">
              <a:buSzTx/>
              <a:buNone/>
            </a:pPr>
            <a:r>
              <a:rPr lang="el-GR" dirty="0"/>
              <a:t>4. Επισκέψεις παρακολούθησης μετά την αρχική επίσκεψη.</a:t>
            </a:r>
            <a:endParaRPr dirty="0"/>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Title 1"/>
          <p:cNvSpPr txBox="1">
            <a:spLocks noGrp="1"/>
          </p:cNvSpPr>
          <p:nvPr>
            <p:ph type="title"/>
          </p:nvPr>
        </p:nvSpPr>
        <p:spPr>
          <a:xfrm>
            <a:off x="680320" y="753228"/>
            <a:ext cx="9613863" cy="1080939"/>
          </a:xfrm>
          <a:prstGeom prst="rect">
            <a:avLst/>
          </a:prstGeom>
        </p:spPr>
        <p:txBody>
          <a:bodyPr/>
          <a:lstStyle/>
          <a:p>
            <a:endParaRPr/>
          </a:p>
        </p:txBody>
      </p:sp>
      <p:sp>
        <p:nvSpPr>
          <p:cNvPr id="354"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lang="el-GR" dirty="0"/>
              <a:t>ΕΠΟΜΕΝΟ:</a:t>
            </a:r>
          </a:p>
          <a:p>
            <a:pPr marL="0" indent="0">
              <a:buSzTx/>
              <a:buNone/>
            </a:pPr>
            <a:endParaRPr lang="el-GR" dirty="0"/>
          </a:p>
          <a:p>
            <a:pPr marL="0" indent="0">
              <a:buSzTx/>
              <a:buNone/>
            </a:pPr>
            <a:r>
              <a:rPr lang="el-GR" dirty="0"/>
              <a:t>Ενότητα 1, Θέμα 5</a:t>
            </a:r>
          </a:p>
          <a:p>
            <a:pPr marL="0" indent="0">
              <a:buSzTx/>
              <a:buNone/>
            </a:pPr>
            <a:r>
              <a:rPr lang="el-GR" dirty="0"/>
              <a:t>Πώς μοιάζει η παρέμβαση;</a:t>
            </a:r>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itle 1"/>
          <p:cNvSpPr txBox="1">
            <a:spLocks noGrp="1"/>
          </p:cNvSpPr>
          <p:nvPr>
            <p:ph type="title"/>
          </p:nvPr>
        </p:nvSpPr>
        <p:spPr>
          <a:xfrm>
            <a:off x="680320" y="753228"/>
            <a:ext cx="9613863" cy="1080939"/>
          </a:xfrm>
          <a:prstGeom prst="rect">
            <a:avLst/>
          </a:prstGeom>
        </p:spPr>
        <p:txBody>
          <a:bodyPr/>
          <a:lstStyle/>
          <a:p>
            <a:r>
              <a:rPr lang="el-GR" dirty="0"/>
              <a:t>Ποια είναι η σωστή σειρά;</a:t>
            </a:r>
            <a:endParaRPr dirty="0"/>
          </a:p>
        </p:txBody>
      </p:sp>
      <p:sp>
        <p:nvSpPr>
          <p:cNvPr id="247" name="Content Placeholder 2"/>
          <p:cNvSpPr txBox="1">
            <a:spLocks noGrp="1"/>
          </p:cNvSpPr>
          <p:nvPr>
            <p:ph type="body" idx="1"/>
          </p:nvPr>
        </p:nvSpPr>
        <p:spPr>
          <a:xfrm>
            <a:off x="680320" y="2336873"/>
            <a:ext cx="9613863" cy="3599317"/>
          </a:xfrm>
          <a:prstGeom prst="rect">
            <a:avLst/>
          </a:prstGeom>
        </p:spPr>
        <p:txBody>
          <a:bodyPr/>
          <a:lstStyle/>
          <a:p>
            <a:pPr marL="457200" indent="-457200">
              <a:lnSpc>
                <a:spcPct val="81000"/>
              </a:lnSpc>
              <a:buFontTx/>
              <a:buAutoNum type="arabicPeriod"/>
              <a:defRPr sz="2200"/>
            </a:pPr>
            <a:r>
              <a:rPr lang="el-GR" dirty="0"/>
              <a:t>Σύσταση του παιδιού για υπηρεσίες-κριτήρια </a:t>
            </a:r>
            <a:r>
              <a:rPr lang="el-GR" dirty="0" err="1"/>
              <a:t>επιλεξιμότητας</a:t>
            </a:r>
            <a:r>
              <a:rPr lang="el-GR" dirty="0"/>
              <a:t> (παραπομπή)</a:t>
            </a:r>
          </a:p>
          <a:p>
            <a:pPr marL="457200" indent="-457200">
              <a:lnSpc>
                <a:spcPct val="81000"/>
              </a:lnSpc>
              <a:buFontTx/>
              <a:buAutoNum type="arabicPeriod"/>
              <a:defRPr sz="2200"/>
            </a:pPr>
            <a:r>
              <a:rPr lang="el-GR" dirty="0"/>
              <a:t>Αξιολόγηση της οικογένειας</a:t>
            </a:r>
          </a:p>
          <a:p>
            <a:pPr marL="457200" indent="-457200">
              <a:lnSpc>
                <a:spcPct val="81000"/>
              </a:lnSpc>
              <a:buFontTx/>
              <a:buAutoNum type="arabicPeriod"/>
              <a:defRPr sz="2200"/>
            </a:pPr>
            <a:r>
              <a:rPr lang="el-GR" dirty="0"/>
              <a:t>Αξιολόγηση και αξιολόγηση του παιδιού</a:t>
            </a:r>
          </a:p>
          <a:p>
            <a:pPr marL="457200" indent="-457200">
              <a:lnSpc>
                <a:spcPct val="81000"/>
              </a:lnSpc>
              <a:buFontTx/>
              <a:buAutoNum type="arabicPeriod"/>
              <a:defRPr sz="2200"/>
            </a:pPr>
            <a:r>
              <a:rPr lang="el-GR" dirty="0"/>
              <a:t>Ανάπτυξη IFSP</a:t>
            </a:r>
          </a:p>
          <a:p>
            <a:pPr marL="457200" indent="-457200">
              <a:lnSpc>
                <a:spcPct val="81000"/>
              </a:lnSpc>
              <a:buFontTx/>
              <a:buAutoNum type="arabicPeriod"/>
              <a:defRPr sz="2200"/>
            </a:pPr>
            <a:r>
              <a:rPr lang="el-GR" dirty="0"/>
              <a:t>Παράδοση και μετάβαση υπηρεσιών</a:t>
            </a:r>
            <a:endParaRPr dirty="0"/>
          </a:p>
          <a:p>
            <a:pPr marL="0" indent="0">
              <a:lnSpc>
                <a:spcPct val="81000"/>
              </a:lnSpc>
              <a:buSzTx/>
              <a:buNone/>
              <a:defRPr sz="2200"/>
            </a:pPr>
            <a:r>
              <a:rPr dirty="0"/>
              <a:t>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p:cNvSpPr txBox="1">
            <a:spLocks noGrp="1"/>
          </p:cNvSpPr>
          <p:nvPr>
            <p:ph type="title"/>
          </p:nvPr>
        </p:nvSpPr>
        <p:spPr>
          <a:xfrm>
            <a:off x="680320" y="753228"/>
            <a:ext cx="9613863" cy="1080939"/>
          </a:xfrm>
          <a:prstGeom prst="rect">
            <a:avLst/>
          </a:prstGeom>
        </p:spPr>
        <p:txBody>
          <a:bodyPr/>
          <a:lstStyle>
            <a:lvl1pPr defTabSz="905255">
              <a:defRPr sz="3564"/>
            </a:lvl1pPr>
          </a:lstStyle>
          <a:p>
            <a:r>
              <a:rPr lang="el-GR" dirty="0"/>
              <a:t>Γιατί είναι απαραίτητο να κατανοήσουμε τη διαδικασία IFSP;</a:t>
            </a:r>
            <a:endParaRPr dirty="0"/>
          </a:p>
        </p:txBody>
      </p:sp>
      <p:sp>
        <p:nvSpPr>
          <p:cNvPr id="250" name="Content Placeholder 2"/>
          <p:cNvSpPr txBox="1">
            <a:spLocks noGrp="1"/>
          </p:cNvSpPr>
          <p:nvPr>
            <p:ph type="body" idx="1"/>
          </p:nvPr>
        </p:nvSpPr>
        <p:spPr>
          <a:xfrm>
            <a:off x="680320" y="2336873"/>
            <a:ext cx="9613863" cy="3599317"/>
          </a:xfrm>
          <a:prstGeom prst="rect">
            <a:avLst/>
          </a:prstGeom>
        </p:spPr>
        <p:txBody>
          <a:bodyPr/>
          <a:lstStyle/>
          <a:p>
            <a:endParaRPr dirty="0"/>
          </a:p>
          <a:p>
            <a:r>
              <a:rPr lang="el-GR" dirty="0"/>
              <a:t>Η διαδικασία IFSP καθοδηγεί τον τρόπο με τον οποίο οι συντονιστές οικογενειακών πόρων και οι επαγγελματίες </a:t>
            </a:r>
            <a:r>
              <a:rPr lang="el-GR" dirty="0" err="1"/>
              <a:t>αλληλεπιδρούν</a:t>
            </a:r>
            <a:r>
              <a:rPr lang="el-GR" dirty="0"/>
              <a:t> με οικογένειες που εισέρχονται στο σύστημα ECI, συμπεριλαμβανομένου του τρόπου με τον οποίο αναπτύσσονται τα αποτελέσματα και αποφασίζονται οι υπηρεσίες προκειμένου να επιτευχθούν αυτά τα αποτελέσματα.</a:t>
            </a:r>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Title 1"/>
          <p:cNvSpPr txBox="1">
            <a:spLocks noGrp="1"/>
          </p:cNvSpPr>
          <p:nvPr>
            <p:ph type="title"/>
          </p:nvPr>
        </p:nvSpPr>
        <p:spPr>
          <a:xfrm>
            <a:off x="680320" y="753228"/>
            <a:ext cx="9613863" cy="1080939"/>
          </a:xfrm>
          <a:prstGeom prst="rect">
            <a:avLst/>
          </a:prstGeom>
        </p:spPr>
        <p:txBody>
          <a:bodyPr/>
          <a:lstStyle/>
          <a:p>
            <a:r>
              <a:rPr dirty="0"/>
              <a:t>IFSP </a:t>
            </a:r>
            <a:r>
              <a:rPr lang="el-GR" dirty="0"/>
              <a:t>και</a:t>
            </a:r>
            <a:r>
              <a:rPr dirty="0"/>
              <a:t> IDEA</a:t>
            </a:r>
          </a:p>
        </p:txBody>
      </p:sp>
      <p:sp>
        <p:nvSpPr>
          <p:cNvPr id="253" name="Content Placeholder 2"/>
          <p:cNvSpPr txBox="1">
            <a:spLocks noGrp="1"/>
          </p:cNvSpPr>
          <p:nvPr>
            <p:ph type="body" idx="1"/>
          </p:nvPr>
        </p:nvSpPr>
        <p:spPr>
          <a:xfrm>
            <a:off x="680321" y="2336873"/>
            <a:ext cx="10181643" cy="4026983"/>
          </a:xfrm>
          <a:prstGeom prst="rect">
            <a:avLst/>
          </a:prstGeom>
        </p:spPr>
        <p:txBody>
          <a:bodyPr>
            <a:normAutofit lnSpcReduction="10000"/>
          </a:bodyPr>
          <a:lstStyle/>
          <a:p>
            <a:pPr marL="0" indent="0">
              <a:buSzTx/>
              <a:buNone/>
            </a:pPr>
            <a:r>
              <a:rPr lang="el-GR" dirty="0"/>
              <a:t>Τα προγράμματα ECI πρέπει να παρέχουν:</a:t>
            </a:r>
          </a:p>
          <a:p>
            <a:pPr marL="0" indent="0">
              <a:buSzTx/>
              <a:buNone/>
            </a:pPr>
            <a:r>
              <a:rPr lang="el-GR" dirty="0"/>
              <a:t>Διεπιστημονική αξιολόγηση των μοναδικών δυνατοτήτων και αναγκών του βρέφους ή του νηπίου και προσδιορισμός των κατάλληλων υπηρεσιών για την κάλυψη αυτών των αναγκών.</a:t>
            </a:r>
          </a:p>
          <a:p>
            <a:pPr marL="0" indent="0">
              <a:buSzTx/>
              <a:buNone/>
            </a:pPr>
            <a:r>
              <a:rPr lang="el-GR" dirty="0"/>
              <a:t>Μια οικογενειακή αξιολόγηση των πόρων, των προτεραιοτήτων και των ανησυχιών της οικογένειας και προσδιορισμός εκείνων των υποστηρικτικών και υπηρεσιών που είναι σημαντικές για την αύξηση της ικανότητας της οικογένειας να ανταποκρίνεται στις αναπτυξιακές ανάγκες του βρέφους/νηπίου. και</a:t>
            </a:r>
          </a:p>
          <a:p>
            <a:pPr marL="0" indent="0">
              <a:buSzTx/>
              <a:buNone/>
            </a:pPr>
            <a:r>
              <a:rPr lang="el-GR" dirty="0"/>
              <a:t>Ένα γραπτό IFSP που αναπτύχθηκε από την ομάδα, συμπεριλαμβανομένων των γονέων.</a:t>
            </a:r>
            <a:endParaRPr dirty="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itle 1"/>
          <p:cNvSpPr txBox="1">
            <a:spLocks noGrp="1"/>
          </p:cNvSpPr>
          <p:nvPr>
            <p:ph type="title"/>
          </p:nvPr>
        </p:nvSpPr>
        <p:spPr>
          <a:xfrm>
            <a:off x="680320" y="753228"/>
            <a:ext cx="9613863" cy="1080939"/>
          </a:xfrm>
          <a:prstGeom prst="rect">
            <a:avLst/>
          </a:prstGeom>
        </p:spPr>
        <p:txBody>
          <a:bodyPr/>
          <a:lstStyle/>
          <a:p>
            <a:r>
              <a:rPr lang="el-GR" dirty="0"/>
              <a:t>Τι είναι </a:t>
            </a:r>
            <a:r>
              <a:rPr dirty="0"/>
              <a:t>IFSP ?</a:t>
            </a:r>
          </a:p>
        </p:txBody>
      </p:sp>
      <p:sp>
        <p:nvSpPr>
          <p:cNvPr id="256" name="Content Placeholder 2"/>
          <p:cNvSpPr txBox="1">
            <a:spLocks noGrp="1"/>
          </p:cNvSpPr>
          <p:nvPr>
            <p:ph type="body" idx="1"/>
          </p:nvPr>
        </p:nvSpPr>
        <p:spPr>
          <a:xfrm>
            <a:off x="680320" y="2336873"/>
            <a:ext cx="9613863" cy="3599317"/>
          </a:xfrm>
          <a:prstGeom prst="rect">
            <a:avLst/>
          </a:prstGeom>
        </p:spPr>
        <p:txBody>
          <a:bodyPr/>
          <a:lstStyle/>
          <a:p>
            <a:r>
              <a:rPr lang="el-GR" dirty="0"/>
              <a:t>Το IFSP είναι ένα έγγραφο!</a:t>
            </a:r>
          </a:p>
          <a:p>
            <a:r>
              <a:rPr lang="el-GR" dirty="0"/>
              <a:t>Το IFSP είναι μια διαδικασία! (ΔΙΑΓΡΑΜΜΑ ΡΟΗΣ)</a:t>
            </a:r>
            <a:endParaRPr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itle 1"/>
          <p:cNvSpPr txBox="1">
            <a:spLocks noGrp="1"/>
          </p:cNvSpPr>
          <p:nvPr>
            <p:ph type="title"/>
          </p:nvPr>
        </p:nvSpPr>
        <p:spPr>
          <a:xfrm>
            <a:off x="680320" y="753228"/>
            <a:ext cx="9613863" cy="1080939"/>
          </a:xfrm>
          <a:prstGeom prst="rect">
            <a:avLst/>
          </a:prstGeom>
        </p:spPr>
        <p:txBody>
          <a:bodyPr/>
          <a:lstStyle/>
          <a:p>
            <a:endParaRPr/>
          </a:p>
        </p:txBody>
      </p:sp>
      <p:sp>
        <p:nvSpPr>
          <p:cNvPr id="259" name="Content Placeholder 2"/>
          <p:cNvSpPr txBox="1">
            <a:spLocks noGrp="1"/>
          </p:cNvSpPr>
          <p:nvPr>
            <p:ph type="body" idx="1"/>
          </p:nvPr>
        </p:nvSpPr>
        <p:spPr>
          <a:xfrm>
            <a:off x="680320" y="2336873"/>
            <a:ext cx="9613863" cy="3599317"/>
          </a:xfrm>
          <a:prstGeom prst="rect">
            <a:avLst/>
          </a:prstGeom>
        </p:spPr>
        <p:txBody>
          <a:bodyPr/>
          <a:lstStyle/>
          <a:p>
            <a:pPr marL="0" indent="0">
              <a:buSzTx/>
              <a:buNone/>
              <a:defRPr sz="3600"/>
            </a:pPr>
            <a:r>
              <a:rPr lang="el-GR" dirty="0"/>
              <a:t>ΕΠΟΜΕΝΟ:</a:t>
            </a:r>
          </a:p>
          <a:p>
            <a:pPr marL="0" indent="0">
              <a:buSzTx/>
              <a:buNone/>
              <a:defRPr sz="3600"/>
            </a:pPr>
            <a:r>
              <a:rPr lang="el-GR" dirty="0"/>
              <a:t>Θέμα 4, Μέρος 2</a:t>
            </a:r>
          </a:p>
          <a:p>
            <a:pPr marL="0" indent="0">
              <a:buSzTx/>
              <a:buNone/>
              <a:defRPr sz="3600"/>
            </a:pPr>
            <a:r>
              <a:rPr lang="el-GR" dirty="0"/>
              <a:t>διαδικασία IFSP</a:t>
            </a:r>
            <a:endParaRPr dirty="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Title 1"/>
          <p:cNvSpPr txBox="1">
            <a:spLocks noGrp="1"/>
          </p:cNvSpPr>
          <p:nvPr>
            <p:ph type="ctrTitle"/>
          </p:nvPr>
        </p:nvSpPr>
        <p:spPr>
          <a:xfrm>
            <a:off x="680322" y="2733708"/>
            <a:ext cx="8144134" cy="1373071"/>
          </a:xfrm>
          <a:prstGeom prst="rect">
            <a:avLst/>
          </a:prstGeom>
        </p:spPr>
        <p:txBody>
          <a:bodyPr/>
          <a:lstStyle>
            <a:lvl1pPr defTabSz="777240">
              <a:defRPr sz="4590"/>
            </a:lvl1pPr>
          </a:lstStyle>
          <a:p>
            <a:r>
              <a:rPr lang="el-GR" dirty="0"/>
              <a:t>ΕΝΟΤΗΤΑ 1, ΘΕΜΑ 4, ΜΕΡΟΣ 2 Η διαδικασία IFSP</a:t>
            </a:r>
            <a:endParaRPr dirty="0"/>
          </a:p>
        </p:txBody>
      </p:sp>
    </p:spTree>
  </p:cSld>
  <p:clrMapOvr>
    <a:masterClrMapping/>
  </p:clrMapOvr>
  <p:transition spd="med"/>
</p:sld>
</file>

<file path=ppt/theme/theme1.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Helvetica"/>
        <a:ea typeface="Helvetica"/>
        <a:cs typeface="Helvetica"/>
      </a:majorFont>
      <a:minorFont>
        <a:latin typeface="Trebuchet MS"/>
        <a:ea typeface="Trebuchet MS"/>
        <a:cs typeface="Trebuchet MS"/>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Helvetica"/>
        <a:ea typeface="Helvetica"/>
        <a:cs typeface="Helvetica"/>
      </a:majorFont>
      <a:minorFont>
        <a:latin typeface="Trebuchet MS"/>
        <a:ea typeface="Trebuchet MS"/>
        <a:cs typeface="Trebuchet MS"/>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1681</Words>
  <Application>Microsoft Office PowerPoint</Application>
  <PresentationFormat>Widescreen</PresentationFormat>
  <Paragraphs>200</Paragraphs>
  <Slides>35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Roboto</vt:lpstr>
      <vt:lpstr>Trebuchet MS</vt:lpstr>
      <vt:lpstr>Berlin</vt:lpstr>
      <vt:lpstr>ΕΝΟΤΗΤΑ 1, ΘΕΜΑ 4, ΜΕΡΟΣ 1 Εισαγωγή στη διαδικασία IFSP</vt:lpstr>
      <vt:lpstr>Διαδικασία IFSP</vt:lpstr>
      <vt:lpstr>Πόσο καλά γνωρίζετε τη διαδικασία IFSP;</vt:lpstr>
      <vt:lpstr>Ποια είναι η σωστή σειρά;</vt:lpstr>
      <vt:lpstr>Γιατί είναι απαραίτητο να κατανοήσουμε τη διαδικασία IFSP;</vt:lpstr>
      <vt:lpstr>IFSP και IDEA</vt:lpstr>
      <vt:lpstr>Τι είναι IFSP ?</vt:lpstr>
      <vt:lpstr>PowerPoint Presentation</vt:lpstr>
      <vt:lpstr>ΕΝΟΤΗΤΑ 1, ΘΕΜΑ 4, ΜΕΡΟΣ 2 Η διαδικασία IFSP</vt:lpstr>
      <vt:lpstr>Διαδικασία IFSP</vt:lpstr>
      <vt:lpstr>Ελέγξτε τις γνώσεις σας!</vt:lpstr>
      <vt:lpstr>Διαδικασία IFSP</vt:lpstr>
      <vt:lpstr>Ελέγξτε τις γνώσεις σας!</vt:lpstr>
      <vt:lpstr>Αποτελέσματα παιδιού και οικογένειας</vt:lpstr>
      <vt:lpstr>Ελέγξτε τις γνώσεις σας!</vt:lpstr>
      <vt:lpstr>Διαδικασία IFSP</vt:lpstr>
      <vt:lpstr>Ελέγξτε τις γνώσεις σας!</vt:lpstr>
      <vt:lpstr>Διαδικασία IFSP</vt:lpstr>
      <vt:lpstr>Ελέγξτε τις γνώσεις σας!</vt:lpstr>
      <vt:lpstr>Διαδικασία IFSP</vt:lpstr>
      <vt:lpstr>Ελέγξτε τις γνώσεις σας!</vt:lpstr>
      <vt:lpstr>PowerPoint Presentation</vt:lpstr>
      <vt:lpstr>ΕΝΟΤΗΤΑ 1, ΘΕΜΑ 4, ΕΝΟΤΗΤΑ 3 Περιγραφή της διαδικασίας IFSP των οικογενειών</vt:lpstr>
      <vt:lpstr>Πώς να εξηγήσετε τη διαδικασία ISPU στις οικογένειες;</vt:lpstr>
      <vt:lpstr>PowerPoint Presentation</vt:lpstr>
      <vt:lpstr>Τι πρέπει να γνωρίζουν οι οικογένειες;</vt:lpstr>
      <vt:lpstr>Τι μπορεί να περιλαμβάνει η διαδικασία IFSP;</vt:lpstr>
      <vt:lpstr>Δικαιώματα οικογενειών και ορισμένοι κανονισμοί</vt:lpstr>
      <vt:lpstr>Ποιος θα ασχοληθεί με το παιδί και την οικογένεια;</vt:lpstr>
      <vt:lpstr>Ποιος είναι ο ρόλος του κάθε μέλους;</vt:lpstr>
      <vt:lpstr>PowerPoint Presentation</vt:lpstr>
      <vt:lpstr>ΕΝΟΤΗΤΑ 1, ΘΕΜΑ 4, ΕΝΟΤΗΤΑ 4 Περιγραφή της διαδικασίας IFSP των ατόμων που έδωσαν μια σύσταση και των μελών της κοινότητας</vt:lpstr>
      <vt:lpstr>Επεξήγηση της διαδικασίας ISPU</vt:lpstr>
      <vt:lpstr>Ακαδημαϊκή εξήγηση</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ΕΝΟΤΗΤΑ 1, ΘΕΜΑ 4, ΜΕΡΟΣ 1 Εισαγωγή στη διαδικασία IFSP</dc:title>
  <cp:lastModifiedBy>Giannoula Michailidou</cp:lastModifiedBy>
  <cp:revision>1</cp:revision>
  <dcterms:modified xsi:type="dcterms:W3CDTF">2024-01-16T19:52:15Z</dcterms:modified>
</cp:coreProperties>
</file>